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snapToObjects="1">
      <p:cViewPr varScale="1">
        <p:scale>
          <a:sx n="105" d="100"/>
          <a:sy n="105" d="100"/>
        </p:scale>
        <p:origin x="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2397526"/>
      </p:ext>
    </p:extLst>
  </p:cSld>
  <p:clrMap bg1="lt1" tx1="dk1" bg2="lt2" tx2="dk2" accent1="accent1" accent2="accent2" accent3="accent3" accent4="accent4" accent5="accent5" accent6="accent6" hlink="hlink" folHlink="folHlink"/>
  <p:notesStyle>
    <a:lvl1pPr marL="76200" indent="-76200" algn="just" latinLnBrk="0">
      <a:lnSpc>
        <a:spcPct val="114000"/>
      </a:lnSpc>
      <a:tabLst>
        <a:tab pos="2616200" algn="l"/>
      </a:tabLst>
      <a:defRPr sz="1700">
        <a:latin typeface="+mn-lt"/>
        <a:ea typeface="+mn-ea"/>
        <a:cs typeface="+mn-cs"/>
        <a:sym typeface="Arial"/>
      </a:defRPr>
    </a:lvl1pPr>
    <a:lvl2pPr marL="76200" indent="152400" algn="just" latinLnBrk="0">
      <a:lnSpc>
        <a:spcPct val="114000"/>
      </a:lnSpc>
      <a:tabLst>
        <a:tab pos="2616200" algn="l"/>
      </a:tabLst>
      <a:defRPr sz="1700">
        <a:latin typeface="+mn-lt"/>
        <a:ea typeface="+mn-ea"/>
        <a:cs typeface="+mn-cs"/>
        <a:sym typeface="Arial"/>
      </a:defRPr>
    </a:lvl2pPr>
    <a:lvl3pPr marL="76200" indent="381000" algn="just" latinLnBrk="0">
      <a:lnSpc>
        <a:spcPct val="114000"/>
      </a:lnSpc>
      <a:tabLst>
        <a:tab pos="2616200" algn="l"/>
      </a:tabLst>
      <a:defRPr sz="1700">
        <a:latin typeface="+mn-lt"/>
        <a:ea typeface="+mn-ea"/>
        <a:cs typeface="+mn-cs"/>
        <a:sym typeface="Arial"/>
      </a:defRPr>
    </a:lvl3pPr>
    <a:lvl4pPr marL="76200" indent="609600" algn="just" latinLnBrk="0">
      <a:lnSpc>
        <a:spcPct val="114000"/>
      </a:lnSpc>
      <a:tabLst>
        <a:tab pos="2616200" algn="l"/>
      </a:tabLst>
      <a:defRPr sz="1700">
        <a:latin typeface="+mn-lt"/>
        <a:ea typeface="+mn-ea"/>
        <a:cs typeface="+mn-cs"/>
        <a:sym typeface="Arial"/>
      </a:defRPr>
    </a:lvl4pPr>
    <a:lvl5pPr marL="76200" indent="838200" algn="just" latinLnBrk="0">
      <a:lnSpc>
        <a:spcPct val="114000"/>
      </a:lnSpc>
      <a:tabLst>
        <a:tab pos="2616200" algn="l"/>
      </a:tabLst>
      <a:defRPr sz="1700">
        <a:latin typeface="+mn-lt"/>
        <a:ea typeface="+mn-ea"/>
        <a:cs typeface="+mn-cs"/>
        <a:sym typeface="Arial"/>
      </a:defRPr>
    </a:lvl5pPr>
    <a:lvl6pPr marL="76200" indent="1066800" algn="just" latinLnBrk="0">
      <a:lnSpc>
        <a:spcPct val="114000"/>
      </a:lnSpc>
      <a:tabLst>
        <a:tab pos="2616200" algn="l"/>
      </a:tabLst>
      <a:defRPr sz="1700">
        <a:latin typeface="+mn-lt"/>
        <a:ea typeface="+mn-ea"/>
        <a:cs typeface="+mn-cs"/>
        <a:sym typeface="Arial"/>
      </a:defRPr>
    </a:lvl6pPr>
    <a:lvl7pPr marL="76200" indent="1295400" algn="just" latinLnBrk="0">
      <a:lnSpc>
        <a:spcPct val="114000"/>
      </a:lnSpc>
      <a:tabLst>
        <a:tab pos="2616200" algn="l"/>
      </a:tabLst>
      <a:defRPr sz="1700">
        <a:latin typeface="+mn-lt"/>
        <a:ea typeface="+mn-ea"/>
        <a:cs typeface="+mn-cs"/>
        <a:sym typeface="Arial"/>
      </a:defRPr>
    </a:lvl7pPr>
    <a:lvl8pPr marL="76200" indent="1524000" algn="just" latinLnBrk="0">
      <a:lnSpc>
        <a:spcPct val="114000"/>
      </a:lnSpc>
      <a:tabLst>
        <a:tab pos="2616200" algn="l"/>
      </a:tabLst>
      <a:defRPr sz="1700">
        <a:latin typeface="+mn-lt"/>
        <a:ea typeface="+mn-ea"/>
        <a:cs typeface="+mn-cs"/>
        <a:sym typeface="Arial"/>
      </a:defRPr>
    </a:lvl8pPr>
    <a:lvl9pPr marL="76200" indent="1752600" algn="just" latinLnBrk="0">
      <a:lnSpc>
        <a:spcPct val="114000"/>
      </a:lnSpc>
      <a:tabLst>
        <a:tab pos="2616200" algn="l"/>
      </a:tabLst>
      <a:defRPr sz="17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lvl1pPr indent="-152400">
              <a:tabLst>
                <a:tab pos="2616200" algn="l"/>
              </a:tabLst>
              <a:defRPr>
                <a:latin typeface="Calibri"/>
                <a:ea typeface="Calibri"/>
                <a:cs typeface="Calibri"/>
                <a:sym typeface="Calibri"/>
              </a:defRPr>
            </a:lvl1pPr>
          </a:lstStyle>
          <a:p>
            <a:r>
              <a:t> </a:t>
            </a:r>
          </a:p>
        </p:txBody>
      </p:sp>
    </p:spTree>
    <p:extLst>
      <p:ext uri="{BB962C8B-B14F-4D97-AF65-F5344CB8AC3E}">
        <p14:creationId xmlns:p14="http://schemas.microsoft.com/office/powerpoint/2010/main" val="35145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indent="0">
              <a:tabLst>
                <a:tab pos="2616200" algn="l"/>
              </a:tabLst>
              <a:defRPr b="1" i="1">
                <a:latin typeface="Calibri"/>
                <a:ea typeface="Calibri"/>
                <a:cs typeface="Calibri"/>
                <a:sym typeface="Calibri"/>
              </a:defRPr>
            </a:pPr>
            <a:r>
              <a:t>We have come very far, most if the main question have been asked, some are left!</a:t>
            </a:r>
          </a:p>
          <a:p>
            <a:pPr indent="0">
              <a:tabLst>
                <a:tab pos="2616200" algn="l"/>
              </a:tabLst>
              <a:defRPr b="1" i="1">
                <a:latin typeface="Calibri"/>
                <a:ea typeface="Calibri"/>
                <a:cs typeface="Calibri"/>
                <a:sym typeface="Calibri"/>
              </a:defRPr>
            </a:pPr>
            <a:endParaRPr/>
          </a:p>
          <a:p>
            <a:pPr indent="0">
              <a:tabLst>
                <a:tab pos="2616200" algn="l"/>
              </a:tabLst>
              <a:defRPr>
                <a:latin typeface="Calibri"/>
                <a:ea typeface="Calibri"/>
                <a:cs typeface="Calibri"/>
                <a:sym typeface="Calibri"/>
              </a:defRPr>
            </a:pPr>
            <a:r>
              <a:t>After formulating your mission, vision and finding your target market, it is time </a:t>
            </a:r>
            <a:r>
              <a:rPr b="1"/>
              <a:t>to set up your specific goals, that you want to achieve in your selected target market</a:t>
            </a:r>
            <a:r>
              <a:t>. </a:t>
            </a:r>
          </a:p>
          <a:p>
            <a:pPr indent="0">
              <a:tabLst>
                <a:tab pos="2616200" algn="l"/>
              </a:tabLst>
              <a:defRPr>
                <a:latin typeface="Calibri"/>
                <a:ea typeface="Calibri"/>
                <a:cs typeface="Calibri"/>
                <a:sym typeface="Calibri"/>
              </a:defRPr>
            </a:pPr>
            <a:endParaRPr/>
          </a:p>
          <a:p>
            <a:pPr indent="0">
              <a:tabLst>
                <a:tab pos="2616200" algn="l"/>
              </a:tabLst>
              <a:defRPr b="1">
                <a:latin typeface="Calibri"/>
                <a:ea typeface="Calibri"/>
                <a:cs typeface="Calibri"/>
                <a:sym typeface="Calibri"/>
              </a:defRPr>
            </a:pPr>
            <a:r>
              <a:t>&gt; You have to specify your content, marketing and financial goals for each country, you want to enter. </a:t>
            </a:r>
          </a:p>
          <a:p>
            <a:pPr>
              <a:tabLst>
                <a:tab pos="2616200" algn="l"/>
              </a:tabLst>
              <a:defRPr>
                <a:latin typeface="Calibri"/>
                <a:ea typeface="Calibri"/>
                <a:cs typeface="Calibri"/>
                <a:sym typeface="Calibri"/>
              </a:defRPr>
            </a:pPr>
            <a:endParaRPr b="1"/>
          </a:p>
          <a:p>
            <a:pPr>
              <a:tabLst>
                <a:tab pos="2616200" algn="l"/>
              </a:tabLst>
              <a:defRPr>
                <a:latin typeface="Calibri"/>
                <a:ea typeface="Calibri"/>
                <a:cs typeface="Calibri"/>
                <a:sym typeface="Calibri"/>
              </a:defRPr>
            </a:pPr>
            <a:r>
              <a:rPr b="1"/>
              <a:t>&gt; Content goals</a:t>
            </a:r>
          </a:p>
          <a:p>
            <a:pPr>
              <a:tabLst>
                <a:tab pos="2616200" algn="l"/>
              </a:tabLst>
              <a:defRPr>
                <a:latin typeface="Calibri"/>
                <a:ea typeface="Calibri"/>
                <a:cs typeface="Calibri"/>
                <a:sym typeface="Calibri"/>
              </a:defRPr>
            </a:pPr>
            <a:r>
              <a:rPr b="1"/>
              <a:t>    What should be achieved?</a:t>
            </a:r>
          </a:p>
          <a:p>
            <a:pPr>
              <a:tabLst>
                <a:tab pos="2616200" algn="l"/>
              </a:tabLst>
              <a:defRPr>
                <a:latin typeface="Calibri"/>
                <a:ea typeface="Calibri"/>
                <a:cs typeface="Calibri"/>
                <a:sym typeface="Calibri"/>
              </a:defRPr>
            </a:pPr>
            <a:endParaRPr b="1"/>
          </a:p>
          <a:p>
            <a:pPr>
              <a:tabLst>
                <a:tab pos="2616200" algn="l"/>
              </a:tabLst>
              <a:defRPr>
                <a:latin typeface="Calibri"/>
                <a:ea typeface="Calibri"/>
                <a:cs typeface="Calibri"/>
                <a:sym typeface="Calibri"/>
              </a:defRPr>
            </a:pPr>
            <a:r>
              <a:rPr b="1"/>
              <a:t>&gt; Marketing goals (impact)</a:t>
            </a:r>
          </a:p>
          <a:p>
            <a:pPr>
              <a:tabLst>
                <a:tab pos="2616200" algn="l"/>
              </a:tabLst>
              <a:defRPr>
                <a:latin typeface="Calibri"/>
                <a:ea typeface="Calibri"/>
                <a:cs typeface="Calibri"/>
                <a:sym typeface="Calibri"/>
              </a:defRPr>
            </a:pPr>
            <a:r>
              <a:rPr b="1"/>
              <a:t>who should be reached with the content goals and with what effects? </a:t>
            </a:r>
          </a:p>
          <a:p>
            <a:pPr>
              <a:tabLst>
                <a:tab pos="2616200" algn="l"/>
              </a:tabLst>
              <a:defRPr>
                <a:latin typeface="Calibri"/>
                <a:ea typeface="Calibri"/>
                <a:cs typeface="Calibri"/>
                <a:sym typeface="Calibri"/>
              </a:defRPr>
            </a:pPr>
            <a:r>
              <a:rPr b="1"/>
              <a:t>quantifiable marketing variables (measurable)</a:t>
            </a:r>
          </a:p>
          <a:p>
            <a:pPr>
              <a:tabLst>
                <a:tab pos="2616200" algn="l"/>
              </a:tabLst>
              <a:defRPr>
                <a:latin typeface="Calibri"/>
                <a:ea typeface="Calibri"/>
                <a:cs typeface="Calibri"/>
                <a:sym typeface="Calibri"/>
              </a:defRPr>
            </a:pPr>
            <a:r>
              <a:rPr b="1"/>
              <a:t>marketing psychological goals (not easily measurable)</a:t>
            </a:r>
          </a:p>
          <a:p>
            <a:pPr>
              <a:tabLst>
                <a:tab pos="2616200" algn="l"/>
              </a:tabLst>
              <a:defRPr>
                <a:latin typeface="Calibri"/>
                <a:ea typeface="Calibri"/>
                <a:cs typeface="Calibri"/>
                <a:sym typeface="Calibri"/>
              </a:defRPr>
            </a:pPr>
            <a:endParaRPr b="1"/>
          </a:p>
          <a:p>
            <a:pPr>
              <a:tabLst>
                <a:tab pos="2616200" algn="l"/>
              </a:tabLst>
              <a:defRPr>
                <a:latin typeface="Calibri"/>
                <a:ea typeface="Calibri"/>
                <a:cs typeface="Calibri"/>
                <a:sym typeface="Calibri"/>
              </a:defRPr>
            </a:pPr>
            <a:r>
              <a:rPr b="1"/>
              <a:t>Financial goals</a:t>
            </a:r>
          </a:p>
          <a:p>
            <a:pPr>
              <a:tabLst>
                <a:tab pos="2616200" algn="l"/>
              </a:tabLst>
              <a:defRPr>
                <a:latin typeface="Calibri"/>
                <a:ea typeface="Calibri"/>
                <a:cs typeface="Calibri"/>
                <a:sym typeface="Calibri"/>
              </a:defRPr>
            </a:pPr>
            <a:r>
              <a:rPr b="1"/>
              <a:t>Revenue, income, cost coverage, ...</a:t>
            </a:r>
          </a:p>
        </p:txBody>
      </p:sp>
    </p:spTree>
    <p:extLst>
      <p:ext uri="{BB962C8B-B14F-4D97-AF65-F5344CB8AC3E}">
        <p14:creationId xmlns:p14="http://schemas.microsoft.com/office/powerpoint/2010/main" val="13309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indent="0">
              <a:tabLst>
                <a:tab pos="2616200" algn="l"/>
              </a:tabLst>
              <a:defRPr>
                <a:latin typeface="Calibri"/>
                <a:ea typeface="Calibri"/>
                <a:cs typeface="Calibri"/>
                <a:sym typeface="Calibri"/>
              </a:defRPr>
            </a:pPr>
            <a:r>
              <a:t>WE TALKED ABOUT THIS IN ANOTHER MODULE </a:t>
            </a:r>
          </a:p>
          <a:p>
            <a:pPr indent="0">
              <a:tabLst>
                <a:tab pos="2616200" algn="l"/>
              </a:tabLst>
              <a:defRPr>
                <a:latin typeface="Calibri"/>
                <a:ea typeface="Calibri"/>
                <a:cs typeface="Calibri"/>
                <a:sym typeface="Calibri"/>
              </a:defRPr>
            </a:pPr>
            <a:r>
              <a:t>For now its important to understand that this is the part where you match your strategic findings with operational tools. or in other words: </a:t>
            </a:r>
          </a:p>
          <a:p>
            <a:pPr indent="0">
              <a:tabLst>
                <a:tab pos="2616200" algn="l"/>
              </a:tabLst>
              <a:defRPr>
                <a:latin typeface="Calibri"/>
                <a:ea typeface="Calibri"/>
                <a:cs typeface="Calibri"/>
                <a:sym typeface="Calibri"/>
              </a:defRPr>
            </a:pPr>
            <a:endParaRPr/>
          </a:p>
          <a:p>
            <a:pPr indent="0">
              <a:tabLst>
                <a:tab pos="2616200" algn="l"/>
              </a:tabLst>
              <a:defRPr b="1" i="1">
                <a:latin typeface="Calibri"/>
                <a:ea typeface="Calibri"/>
                <a:cs typeface="Calibri"/>
                <a:sym typeface="Calibri"/>
              </a:defRPr>
            </a:pPr>
            <a:r>
              <a:t>Marketing strategies</a:t>
            </a:r>
            <a:r>
              <a:rPr b="0" i="0"/>
              <a:t> represent the </a:t>
            </a:r>
            <a:r>
              <a:t>hinge</a:t>
            </a:r>
            <a:r>
              <a:rPr b="0" i="0"/>
              <a:t> between the </a:t>
            </a:r>
            <a:r>
              <a:t>marketing objectives</a:t>
            </a:r>
            <a:r>
              <a:rPr b="0" i="0"/>
              <a:t> ("What do you want to achieve?") and the </a:t>
            </a:r>
            <a:r>
              <a:t>marketing tools</a:t>
            </a:r>
            <a:r>
              <a:rPr b="0" i="0"/>
              <a:t> ("What instruments should be used to achieve these goals?“).</a:t>
            </a:r>
          </a:p>
        </p:txBody>
      </p:sp>
    </p:spTree>
    <p:extLst>
      <p:ext uri="{BB962C8B-B14F-4D97-AF65-F5344CB8AC3E}">
        <p14:creationId xmlns:p14="http://schemas.microsoft.com/office/powerpoint/2010/main" val="146013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pPr indent="0">
              <a:buClr>
                <a:srgbClr val="000000"/>
              </a:buClr>
              <a:buSzPct val="100000"/>
              <a:buFont typeface="Trebuchet MS"/>
              <a:buChar char="●"/>
              <a:tabLst>
                <a:tab pos="2616200" algn="l"/>
              </a:tabLst>
              <a:defRPr>
                <a:latin typeface="Calibri"/>
                <a:ea typeface="Calibri"/>
                <a:cs typeface="Calibri"/>
                <a:sym typeface="Calibri"/>
              </a:defRPr>
            </a:pPr>
            <a:r>
              <a:t>extern:tarriffs,retail enviroment, distribution structure, exchange rates</a:t>
            </a:r>
          </a:p>
          <a:p>
            <a:pPr indent="0">
              <a:buClr>
                <a:srgbClr val="000000"/>
              </a:buClr>
              <a:buSzPct val="100000"/>
              <a:buFont typeface="Trebuchet MS"/>
              <a:buChar char="●"/>
              <a:tabLst>
                <a:tab pos="2616200" algn="l"/>
              </a:tabLst>
              <a:defRPr>
                <a:latin typeface="Calibri"/>
                <a:ea typeface="Calibri"/>
                <a:cs typeface="Calibri"/>
                <a:sym typeface="Calibri"/>
              </a:defRPr>
            </a:pPr>
            <a:r>
              <a:t>goals and cost</a:t>
            </a:r>
          </a:p>
        </p:txBody>
      </p:sp>
    </p:spTree>
    <p:extLst>
      <p:ext uri="{BB962C8B-B14F-4D97-AF65-F5344CB8AC3E}">
        <p14:creationId xmlns:p14="http://schemas.microsoft.com/office/powerpoint/2010/main" val="112083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indent="0">
              <a:buClr>
                <a:srgbClr val="000000"/>
              </a:buClr>
              <a:buSzPct val="100000"/>
              <a:buFont typeface="Trebuchet MS"/>
              <a:buChar char="●"/>
              <a:tabLst>
                <a:tab pos="2616200" algn="l"/>
              </a:tabLst>
            </a:pPr>
            <a:r>
              <a:t>display</a:t>
            </a:r>
          </a:p>
          <a:p>
            <a:pPr indent="0">
              <a:buClr>
                <a:srgbClr val="000000"/>
              </a:buClr>
              <a:buSzPct val="100000"/>
              <a:buFont typeface="Trebuchet MS"/>
              <a:buChar char="●"/>
              <a:tabLst>
                <a:tab pos="2616200" algn="l"/>
              </a:tabLst>
            </a:pPr>
            <a:r>
              <a:t>Mobile channel</a:t>
            </a:r>
          </a:p>
          <a:p>
            <a:pPr indent="0">
              <a:buClr>
                <a:srgbClr val="000000"/>
              </a:buClr>
              <a:buSzPct val="100000"/>
              <a:buFont typeface="Trebuchet MS"/>
              <a:buChar char="●"/>
              <a:tabLst>
                <a:tab pos="2616200" algn="l"/>
              </a:tabLst>
            </a:pPr>
            <a:r>
              <a:t>consumtion habits</a:t>
            </a:r>
          </a:p>
        </p:txBody>
      </p:sp>
    </p:spTree>
    <p:extLst>
      <p:ext uri="{BB962C8B-B14F-4D97-AF65-F5344CB8AC3E}">
        <p14:creationId xmlns:p14="http://schemas.microsoft.com/office/powerpoint/2010/main" val="21363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pPr indent="0">
              <a:buClr>
                <a:srgbClr val="000000"/>
              </a:buClr>
              <a:buSzPct val="100000"/>
              <a:buFont typeface="Trebuchet MS"/>
              <a:buChar char="●"/>
              <a:tabLst>
                <a:tab pos="2616200" algn="l"/>
              </a:tabLst>
            </a:pPr>
            <a:r>
              <a:t>Advertising: Print &amp;amp; Broadcast, Ads, Posters…</a:t>
            </a:r>
          </a:p>
          <a:p>
            <a:pPr indent="0">
              <a:buClr>
                <a:srgbClr val="000000"/>
              </a:buClr>
              <a:buSzPct val="100000"/>
              <a:buFont typeface="Trebuchet MS"/>
              <a:buChar char="●"/>
              <a:tabLst>
                <a:tab pos="2616200" algn="l"/>
              </a:tabLst>
            </a:pPr>
            <a:r>
              <a:t>● Sales promotion: Premium, Gifts, Fairs, Exhibits...</a:t>
            </a:r>
          </a:p>
          <a:p>
            <a:pPr indent="0">
              <a:buClr>
                <a:srgbClr val="000000"/>
              </a:buClr>
              <a:buSzPct val="100000"/>
              <a:buFont typeface="Trebuchet MS"/>
              <a:buChar char="●"/>
              <a:tabLst>
                <a:tab pos="2616200" algn="l"/>
              </a:tabLst>
            </a:pPr>
            <a:r>
              <a:t>● Events/Experience: Festivals, Street activities ...</a:t>
            </a:r>
          </a:p>
          <a:p>
            <a:pPr indent="0">
              <a:buClr>
                <a:srgbClr val="000000"/>
              </a:buClr>
              <a:buSzPct val="100000"/>
              <a:buFont typeface="Trebuchet MS"/>
              <a:buChar char="●"/>
              <a:tabLst>
                <a:tab pos="2616200" algn="l"/>
              </a:tabLst>
            </a:pPr>
            <a:r>
              <a:t>● Public Relations &amp;amp; Publicity: Newsletter, Seminars, Annual reports…</a:t>
            </a:r>
          </a:p>
          <a:p>
            <a:pPr indent="0">
              <a:buClr>
                <a:srgbClr val="000000"/>
              </a:buClr>
              <a:buSzPct val="100000"/>
              <a:buFont typeface="Trebuchet MS"/>
              <a:buChar char="●"/>
              <a:tabLst>
                <a:tab pos="2616200" algn="l"/>
              </a:tabLst>
            </a:pPr>
            <a:r>
              <a:t>● Personal selling: Sales presentations, Meetings…</a:t>
            </a:r>
          </a:p>
          <a:p>
            <a:pPr indent="0">
              <a:buClr>
                <a:srgbClr val="000000"/>
              </a:buClr>
              <a:buSzPct val="100000"/>
              <a:buFont typeface="Trebuchet MS"/>
              <a:buChar char="●"/>
              <a:tabLst>
                <a:tab pos="2616200" algn="l"/>
              </a:tabLst>
            </a:pPr>
            <a:r>
              <a:t>● Direct marketing: Catalogues…</a:t>
            </a:r>
          </a:p>
          <a:p>
            <a:pPr>
              <a:tabLst>
                <a:tab pos="2616200" algn="l"/>
              </a:tabLst>
            </a:pPr>
            <a:endParaRPr/>
          </a:p>
          <a:p>
            <a:pPr>
              <a:tabLst>
                <a:tab pos="2616200" algn="l"/>
              </a:tabLst>
            </a:pPr>
            <a:r>
              <a:t>website /linked in</a:t>
            </a:r>
          </a:p>
          <a:p>
            <a:pPr>
              <a:tabLst>
                <a:tab pos="2616200" algn="l"/>
              </a:tabLst>
            </a:pPr>
            <a:r>
              <a:t>consumption habits</a:t>
            </a:r>
          </a:p>
          <a:p>
            <a:pPr>
              <a:tabLst>
                <a:tab pos="2616200" algn="l"/>
              </a:tabLst>
            </a:pPr>
            <a:r>
              <a:t>pro</a:t>
            </a:r>
          </a:p>
        </p:txBody>
      </p:sp>
    </p:spTree>
    <p:extLst>
      <p:ext uri="{BB962C8B-B14F-4D97-AF65-F5344CB8AC3E}">
        <p14:creationId xmlns:p14="http://schemas.microsoft.com/office/powerpoint/2010/main" val="204675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pPr indent="0">
              <a:buClr>
                <a:srgbClr val="000000"/>
              </a:buClr>
              <a:buSzPct val="100000"/>
              <a:buFont typeface="Trebuchet MS"/>
              <a:buChar char="●"/>
              <a:tabLst>
                <a:tab pos="2616200" algn="l"/>
              </a:tabLst>
              <a:defRPr>
                <a:latin typeface="Calibri"/>
                <a:ea typeface="Calibri"/>
                <a:cs typeface="Calibri"/>
                <a:sym typeface="Calibri"/>
              </a:defRPr>
            </a:pPr>
            <a:r>
              <a:t>people</a:t>
            </a:r>
          </a:p>
          <a:p>
            <a:pPr indent="0">
              <a:buClr>
                <a:srgbClr val="000000"/>
              </a:buClr>
              <a:buSzPct val="100000"/>
              <a:buFont typeface="Trebuchet MS"/>
              <a:buChar char="●"/>
              <a:tabLst>
                <a:tab pos="2616200" algn="l"/>
              </a:tabLst>
              <a:defRPr>
                <a:latin typeface="Calibri"/>
                <a:ea typeface="Calibri"/>
                <a:cs typeface="Calibri"/>
                <a:sym typeface="Calibri"/>
              </a:defRPr>
            </a:pPr>
            <a:r>
              <a:t>reputation</a:t>
            </a:r>
          </a:p>
          <a:p>
            <a:pPr indent="0">
              <a:buClr>
                <a:srgbClr val="000000"/>
              </a:buClr>
              <a:buSzPct val="100000"/>
              <a:buFont typeface="Trebuchet MS"/>
              <a:buChar char="●"/>
              <a:tabLst>
                <a:tab pos="2616200" algn="l"/>
              </a:tabLst>
              <a:defRPr>
                <a:latin typeface="Calibri"/>
                <a:ea typeface="Calibri"/>
                <a:cs typeface="Calibri"/>
                <a:sym typeface="Calibri"/>
              </a:defRPr>
            </a:pPr>
            <a:r>
              <a:t>aber support</a:t>
            </a:r>
          </a:p>
          <a:p>
            <a:pPr indent="0">
              <a:buClr>
                <a:srgbClr val="000000"/>
              </a:buClr>
              <a:buSzPct val="100000"/>
              <a:buFont typeface="Trebuchet MS"/>
              <a:buChar char="●"/>
              <a:tabLst>
                <a:tab pos="2616200" algn="l"/>
              </a:tabLst>
              <a:defRPr>
                <a:latin typeface="Calibri"/>
                <a:ea typeface="Calibri"/>
                <a:cs typeface="Calibri"/>
                <a:sym typeface="Calibri"/>
              </a:defRPr>
            </a:pPr>
            <a:r>
              <a:t>reviews</a:t>
            </a:r>
          </a:p>
        </p:txBody>
      </p:sp>
    </p:spTree>
    <p:extLst>
      <p:ext uri="{BB962C8B-B14F-4D97-AF65-F5344CB8AC3E}">
        <p14:creationId xmlns:p14="http://schemas.microsoft.com/office/powerpoint/2010/main" val="1453152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indent="0">
              <a:buClr>
                <a:srgbClr val="000000"/>
              </a:buClr>
              <a:buSzPct val="100000"/>
              <a:buFont typeface="Trebuchet MS"/>
              <a:buChar char="●"/>
              <a:tabLst>
                <a:tab pos="2616200" algn="l"/>
              </a:tabLst>
              <a:defRPr>
                <a:latin typeface="Calibri"/>
                <a:ea typeface="Calibri"/>
                <a:cs typeface="Calibri"/>
                <a:sym typeface="Calibri"/>
              </a:defRPr>
            </a:pPr>
            <a:r>
              <a:t>interface</a:t>
            </a:r>
          </a:p>
          <a:p>
            <a:pPr indent="0">
              <a:buClr>
                <a:srgbClr val="000000"/>
              </a:buClr>
              <a:buSzPct val="100000"/>
              <a:buFont typeface="Trebuchet MS"/>
              <a:buChar char="●"/>
              <a:tabLst>
                <a:tab pos="2616200" algn="l"/>
              </a:tabLst>
              <a:defRPr>
                <a:latin typeface="Calibri"/>
                <a:ea typeface="Calibri"/>
                <a:cs typeface="Calibri"/>
                <a:sym typeface="Calibri"/>
              </a:defRPr>
            </a:pPr>
            <a:r>
              <a:t>reassurance</a:t>
            </a:r>
          </a:p>
          <a:p>
            <a:pPr indent="0">
              <a:buClr>
                <a:srgbClr val="000000"/>
              </a:buClr>
              <a:buSzPct val="100000"/>
              <a:buFont typeface="Trebuchet MS"/>
              <a:buChar char="●"/>
              <a:tabLst>
                <a:tab pos="2616200" algn="l"/>
              </a:tabLst>
              <a:defRPr>
                <a:latin typeface="Calibri"/>
                <a:ea typeface="Calibri"/>
                <a:cs typeface="Calibri"/>
                <a:sym typeface="Calibri"/>
              </a:defRPr>
            </a:pPr>
            <a:r>
              <a:t>invest into experience</a:t>
            </a:r>
          </a:p>
          <a:p>
            <a:pPr indent="0">
              <a:buClr>
                <a:srgbClr val="000000"/>
              </a:buClr>
              <a:buSzPct val="100000"/>
              <a:buFont typeface="Trebuchet MS"/>
              <a:buChar char="●"/>
              <a:tabLst>
                <a:tab pos="2616200" algn="l"/>
              </a:tabLst>
              <a:defRPr>
                <a:latin typeface="Calibri"/>
                <a:ea typeface="Calibri"/>
                <a:cs typeface="Calibri"/>
                <a:sym typeface="Calibri"/>
              </a:defRPr>
            </a:pPr>
            <a:r>
              <a:t>authentic feedback</a:t>
            </a:r>
          </a:p>
        </p:txBody>
      </p:sp>
    </p:spTree>
    <p:extLst>
      <p:ext uri="{BB962C8B-B14F-4D97-AF65-F5344CB8AC3E}">
        <p14:creationId xmlns:p14="http://schemas.microsoft.com/office/powerpoint/2010/main" val="80993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pPr indent="0">
              <a:buClr>
                <a:srgbClr val="000000"/>
              </a:buClr>
              <a:buSzPct val="100000"/>
              <a:buFont typeface="Trebuchet MS"/>
              <a:buChar char="●"/>
              <a:tabLst>
                <a:tab pos="2616200" algn="l"/>
              </a:tabLst>
              <a:defRPr>
                <a:latin typeface="Calibri"/>
                <a:ea typeface="Calibri"/>
                <a:cs typeface="Calibri"/>
                <a:sym typeface="Calibri"/>
              </a:defRPr>
            </a:pPr>
            <a:r>
              <a:t>permises</a:t>
            </a:r>
          </a:p>
          <a:p>
            <a:pPr indent="0">
              <a:buClr>
                <a:srgbClr val="000000"/>
              </a:buClr>
              <a:buSzPct val="100000"/>
              <a:buFont typeface="Trebuchet MS"/>
              <a:buChar char="●"/>
              <a:tabLst>
                <a:tab pos="2616200" algn="l"/>
              </a:tabLst>
              <a:defRPr>
                <a:latin typeface="Calibri"/>
                <a:ea typeface="Calibri"/>
                <a:cs typeface="Calibri"/>
                <a:sym typeface="Calibri"/>
              </a:defRPr>
            </a:pPr>
            <a:r>
              <a:t>ref material</a:t>
            </a:r>
          </a:p>
          <a:p>
            <a:pPr indent="0">
              <a:buClr>
                <a:srgbClr val="000000"/>
              </a:buClr>
              <a:buSzPct val="100000"/>
              <a:buFont typeface="Trebuchet MS"/>
              <a:buChar char="●"/>
              <a:tabLst>
                <a:tab pos="2616200" algn="l"/>
              </a:tabLst>
              <a:defRPr>
                <a:latin typeface="Calibri"/>
                <a:ea typeface="Calibri"/>
                <a:cs typeface="Calibri"/>
                <a:sym typeface="Calibri"/>
              </a:defRPr>
            </a:pPr>
            <a:r>
              <a:t>testimonials</a:t>
            </a:r>
          </a:p>
          <a:p>
            <a:pPr indent="0">
              <a:buClr>
                <a:srgbClr val="000000"/>
              </a:buClr>
              <a:buSzPct val="100000"/>
              <a:buFont typeface="Trebuchet MS"/>
              <a:buChar char="●"/>
              <a:tabLst>
                <a:tab pos="2616200" algn="l"/>
              </a:tabLst>
              <a:defRPr>
                <a:latin typeface="Calibri"/>
                <a:ea typeface="Calibri"/>
                <a:cs typeface="Calibri"/>
                <a:sym typeface="Calibri"/>
              </a:defRPr>
            </a:pPr>
            <a:r>
              <a:t>risk reduction</a:t>
            </a:r>
          </a:p>
        </p:txBody>
      </p:sp>
    </p:spTree>
    <p:extLst>
      <p:ext uri="{BB962C8B-B14F-4D97-AF65-F5344CB8AC3E}">
        <p14:creationId xmlns:p14="http://schemas.microsoft.com/office/powerpoint/2010/main" val="180378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indent="-152400">
              <a:tabLst>
                <a:tab pos="2616200" algn="l"/>
              </a:tabLst>
              <a:defRPr b="1">
                <a:latin typeface="Calibri"/>
                <a:ea typeface="Calibri"/>
                <a:cs typeface="Calibri"/>
                <a:sym typeface="Calibri"/>
              </a:defRPr>
            </a:pPr>
            <a:r>
              <a:t>a standardised, global marketing approach or a country-specific, differentiated marketing approach? </a:t>
            </a:r>
          </a:p>
          <a:p>
            <a:pPr indent="-152400">
              <a:tabLst>
                <a:tab pos="2616200" algn="l"/>
              </a:tabLst>
              <a:defRPr b="1">
                <a:latin typeface="Calibri"/>
                <a:ea typeface="Calibri"/>
                <a:cs typeface="Calibri"/>
                <a:sym typeface="Calibri"/>
              </a:defRPr>
            </a:pPr>
            <a:r>
              <a:t> </a:t>
            </a:r>
          </a:p>
          <a:p>
            <a:pPr indent="-152400">
              <a:tabLst>
                <a:tab pos="2616200" algn="l"/>
              </a:tabLst>
              <a:defRPr>
                <a:latin typeface="Calibri"/>
                <a:ea typeface="Calibri"/>
                <a:cs typeface="Calibri"/>
                <a:sym typeface="Calibri"/>
              </a:defRPr>
            </a:pPr>
            <a:r>
              <a:t>But on a concrete operational level, if we will question your marketing-mix, you will discover, that it is relevant to you in terms of the degree to which you should standardise or adapt your International marketing mix.</a:t>
            </a:r>
          </a:p>
        </p:txBody>
      </p:sp>
    </p:spTree>
    <p:extLst>
      <p:ext uri="{BB962C8B-B14F-4D97-AF65-F5344CB8AC3E}">
        <p14:creationId xmlns:p14="http://schemas.microsoft.com/office/powerpoint/2010/main" val="21445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pPr indent="0">
              <a:buClr>
                <a:srgbClr val="000000"/>
              </a:buClr>
              <a:buSzPct val="100000"/>
              <a:buFont typeface="Trebuchet MS"/>
              <a:buChar char="●"/>
              <a:tabLst>
                <a:tab pos="2616200" algn="l"/>
              </a:tabLst>
              <a:defRPr>
                <a:latin typeface="Calibri"/>
                <a:ea typeface="Calibri"/>
                <a:cs typeface="Calibri"/>
                <a:sym typeface="Calibri"/>
              </a:defRPr>
            </a:pPr>
            <a:r>
              <a:t>Benefit, warmth</a:t>
            </a:r>
          </a:p>
          <a:p>
            <a:pPr indent="0">
              <a:buClr>
                <a:srgbClr val="000000"/>
              </a:buClr>
              <a:buSzPct val="100000"/>
              <a:buFont typeface="Trebuchet MS"/>
              <a:buChar char="●"/>
              <a:tabLst>
                <a:tab pos="2616200" algn="l"/>
              </a:tabLst>
              <a:defRPr>
                <a:latin typeface="Calibri"/>
                <a:ea typeface="Calibri"/>
                <a:cs typeface="Calibri"/>
                <a:sym typeface="Calibri"/>
              </a:defRPr>
            </a:pPr>
            <a:r>
              <a:t>fit rain</a:t>
            </a:r>
          </a:p>
          <a:p>
            <a:pPr indent="0">
              <a:buClr>
                <a:srgbClr val="000000"/>
              </a:buClr>
              <a:buSzPct val="100000"/>
              <a:buFont typeface="Trebuchet MS"/>
              <a:buChar char="●"/>
              <a:tabLst>
                <a:tab pos="2616200" algn="l"/>
              </a:tabLst>
              <a:defRPr>
                <a:latin typeface="Calibri"/>
                <a:ea typeface="Calibri"/>
                <a:cs typeface="Calibri"/>
                <a:sym typeface="Calibri"/>
              </a:defRPr>
            </a:pPr>
            <a:r>
              <a:t>warm comfortable</a:t>
            </a:r>
          </a:p>
          <a:p>
            <a:pPr indent="0">
              <a:buClr>
                <a:srgbClr val="000000"/>
              </a:buClr>
              <a:buSzPct val="100000"/>
              <a:buFont typeface="Trebuchet MS"/>
              <a:buChar char="●"/>
              <a:tabLst>
                <a:tab pos="2616200" algn="l"/>
              </a:tabLst>
              <a:defRPr>
                <a:latin typeface="Calibri"/>
                <a:ea typeface="Calibri"/>
                <a:cs typeface="Calibri"/>
                <a:sym typeface="Calibri"/>
              </a:defRPr>
            </a:pPr>
            <a:r>
              <a:t>known brand, warranty core - generic, maybe expected</a:t>
            </a:r>
          </a:p>
          <a:p>
            <a:pPr indent="0">
              <a:buClr>
                <a:srgbClr val="000000"/>
              </a:buClr>
              <a:buSzPct val="100000"/>
              <a:buFont typeface="Trebuchet MS"/>
              <a:buChar char="●"/>
              <a:tabLst>
                <a:tab pos="2616200" algn="l"/>
              </a:tabLst>
              <a:defRPr>
                <a:latin typeface="Calibri"/>
                <a:ea typeface="Calibri"/>
                <a:cs typeface="Calibri"/>
                <a:sym typeface="Calibri"/>
              </a:defRPr>
            </a:pPr>
            <a:r>
              <a:t>intangible</a:t>
            </a:r>
          </a:p>
          <a:p>
            <a:pPr indent="0">
              <a:buClr>
                <a:srgbClr val="000000"/>
              </a:buClr>
              <a:buSzPct val="100000"/>
              <a:buFont typeface="Trebuchet MS"/>
              <a:buChar char="●"/>
              <a:tabLst>
                <a:tab pos="2616200" algn="l"/>
              </a:tabLst>
              <a:defRPr>
                <a:latin typeface="Calibri"/>
                <a:ea typeface="Calibri"/>
                <a:cs typeface="Calibri"/>
                <a:sym typeface="Calibri"/>
              </a:defRPr>
            </a:pPr>
            <a:r>
              <a:t>customer relation </a:t>
            </a:r>
          </a:p>
          <a:p>
            <a:pPr>
              <a:tabLst>
                <a:tab pos="2616200" algn="l"/>
              </a:tabLst>
              <a:defRPr>
                <a:latin typeface="Calibri"/>
                <a:ea typeface="Calibri"/>
                <a:cs typeface="Calibri"/>
                <a:sym typeface="Calibri"/>
              </a:defRPr>
            </a:pPr>
            <a:endParaRPr/>
          </a:p>
          <a:p>
            <a:pPr indent="0">
              <a:buClr>
                <a:srgbClr val="000000"/>
              </a:buClr>
              <a:buSzPct val="100000"/>
              <a:buFont typeface="Trebuchet MS"/>
              <a:buChar char="●"/>
              <a:tabLst>
                <a:tab pos="2616200" algn="l"/>
              </a:tabLst>
              <a:defRPr>
                <a:latin typeface="Calibri"/>
                <a:ea typeface="Calibri"/>
                <a:cs typeface="Calibri"/>
                <a:sym typeface="Calibri"/>
              </a:defRPr>
            </a:pPr>
            <a:r>
              <a:t>intrinsic wish to create</a:t>
            </a:r>
          </a:p>
          <a:p>
            <a:pPr indent="0">
              <a:buClr>
                <a:srgbClr val="000000"/>
              </a:buClr>
              <a:buSzPct val="100000"/>
              <a:buFont typeface="Trebuchet MS"/>
              <a:buChar char="●"/>
              <a:tabLst>
                <a:tab pos="2616200" algn="l"/>
              </a:tabLst>
              <a:defRPr>
                <a:latin typeface="Calibri"/>
                <a:ea typeface="Calibri"/>
                <a:cs typeface="Calibri"/>
                <a:sym typeface="Calibri"/>
              </a:defRPr>
            </a:pPr>
            <a:r>
              <a:t>wavelength</a:t>
            </a:r>
          </a:p>
          <a:p>
            <a:pPr indent="0">
              <a:buClr>
                <a:srgbClr val="000000"/>
              </a:buClr>
              <a:buSzPct val="100000"/>
              <a:buFont typeface="Trebuchet MS"/>
              <a:buChar char="●"/>
              <a:tabLst>
                <a:tab pos="2616200" algn="l"/>
              </a:tabLst>
              <a:defRPr>
                <a:latin typeface="Calibri"/>
                <a:ea typeface="Calibri"/>
                <a:cs typeface="Calibri"/>
                <a:sym typeface="Calibri"/>
              </a:defRPr>
            </a:pPr>
            <a:r>
              <a:t>we know what you have - what goals do you want …</a:t>
            </a:r>
          </a:p>
        </p:txBody>
      </p:sp>
    </p:spTree>
    <p:extLst>
      <p:ext uri="{BB962C8B-B14F-4D97-AF65-F5344CB8AC3E}">
        <p14:creationId xmlns:p14="http://schemas.microsoft.com/office/powerpoint/2010/main" val="8750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indent="-152400">
              <a:tabLst>
                <a:tab pos="2616200" algn="l"/>
              </a:tabLst>
              <a:defRPr>
                <a:latin typeface="Calibri"/>
                <a:ea typeface="Calibri"/>
                <a:cs typeface="Calibri"/>
                <a:sym typeface="Calibri"/>
              </a:defRPr>
            </a:pPr>
            <a:r>
              <a:t>- content-driven </a:t>
            </a:r>
          </a:p>
          <a:p>
            <a:pPr marL="170447" indent="-170447">
              <a:buSzPct val="100000"/>
              <a:buChar char="-"/>
              <a:tabLst>
                <a:tab pos="2616200" algn="l"/>
              </a:tabLst>
              <a:defRPr>
                <a:latin typeface="Calibri"/>
                <a:ea typeface="Calibri"/>
                <a:cs typeface="Calibri"/>
                <a:sym typeface="Calibri"/>
              </a:defRPr>
            </a:pPr>
            <a:r>
              <a:t>conduct co-design-process of our society.</a:t>
            </a:r>
          </a:p>
          <a:p>
            <a:pPr indent="-152400">
              <a:tabLst>
                <a:tab pos="2616200" algn="l"/>
              </a:tabLst>
              <a:defRPr>
                <a:latin typeface="Calibri"/>
                <a:ea typeface="Calibri"/>
                <a:cs typeface="Calibri"/>
                <a:sym typeface="Calibri"/>
              </a:defRPr>
            </a:pPr>
            <a:endParaRPr/>
          </a:p>
          <a:p>
            <a:pPr indent="-152400">
              <a:tabLst>
                <a:tab pos="2616200" algn="l"/>
              </a:tabLst>
              <a:defRPr b="1">
                <a:latin typeface="Calibri"/>
                <a:ea typeface="Calibri"/>
                <a:cs typeface="Calibri"/>
                <a:sym typeface="Calibri"/>
              </a:defRPr>
            </a:pPr>
            <a:endParaRPr/>
          </a:p>
          <a:p>
            <a:pPr>
              <a:tabLst>
                <a:tab pos="2616200" algn="l"/>
              </a:tabLst>
              <a:defRPr>
                <a:latin typeface="Calibri"/>
                <a:ea typeface="Calibri"/>
                <a:cs typeface="Calibri"/>
                <a:sym typeface="Calibri"/>
              </a:defRPr>
            </a:pPr>
            <a:r>
              <a:t>Economic goals:</a:t>
            </a:r>
          </a:p>
          <a:p>
            <a:pPr>
              <a:tabLst>
                <a:tab pos="2616200" algn="l"/>
              </a:tabLst>
              <a:defRPr>
                <a:latin typeface="Calibri"/>
                <a:ea typeface="Calibri"/>
                <a:cs typeface="Calibri"/>
                <a:sym typeface="Calibri"/>
              </a:defRPr>
            </a:pPr>
            <a:r>
              <a:t>profit orientation, profit maximisation, increase or maximisation of the market share, cost coverage, cost reduction, revenue maximisation, and the like.  </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r>
              <a:t>Ideally goals:</a:t>
            </a:r>
          </a:p>
          <a:p>
            <a:pPr>
              <a:tabLst>
                <a:tab pos="2616200" algn="l"/>
              </a:tabLst>
              <a:defRPr>
                <a:latin typeface="Calibri"/>
                <a:ea typeface="Calibri"/>
                <a:cs typeface="Calibri"/>
                <a:sym typeface="Calibri"/>
              </a:defRPr>
            </a:pPr>
            <a:r>
              <a:t>realisation of an idea, creation of attention for a theme, realisation of a vision, etc. , independent of the economic orientation</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r>
              <a:t>Social goals:</a:t>
            </a:r>
          </a:p>
          <a:p>
            <a:pPr>
              <a:tabLst>
                <a:tab pos="2616200" algn="l"/>
              </a:tabLst>
              <a:defRPr>
                <a:latin typeface="Calibri"/>
                <a:ea typeface="Calibri"/>
                <a:cs typeface="Calibri"/>
                <a:sym typeface="Calibri"/>
              </a:defRPr>
            </a:pPr>
            <a:r>
              <a:t>- the creation and maintenance of employment, good social conditions for employees and suppliers, as well as the reduction of environmental emissions by the company and others, reduction of the carbon footprint.</a:t>
            </a:r>
          </a:p>
        </p:txBody>
      </p:sp>
    </p:spTree>
    <p:extLst>
      <p:ext uri="{BB962C8B-B14F-4D97-AF65-F5344CB8AC3E}">
        <p14:creationId xmlns:p14="http://schemas.microsoft.com/office/powerpoint/2010/main" val="188390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lvl1pPr>
              <a:tabLst>
                <a:tab pos="2616200" algn="l"/>
              </a:tabLst>
            </a:lvl1pPr>
          </a:lstStyle>
          <a:p>
            <a:r>
              <a:t>test a new tool to get a self-reflection, where you stand</a:t>
            </a:r>
          </a:p>
        </p:txBody>
      </p:sp>
    </p:spTree>
    <p:extLst>
      <p:ext uri="{BB962C8B-B14F-4D97-AF65-F5344CB8AC3E}">
        <p14:creationId xmlns:p14="http://schemas.microsoft.com/office/powerpoint/2010/main" val="31627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pPr marL="19050" indent="-38100">
              <a:tabLst>
                <a:tab pos="2616200" algn="l"/>
              </a:tabLst>
              <a:defRPr b="1">
                <a:latin typeface="Calibri"/>
                <a:ea typeface="Calibri"/>
                <a:cs typeface="Calibri"/>
                <a:sym typeface="Calibri"/>
              </a:defRPr>
            </a:pPr>
            <a:r>
              <a:t>stomach feeling </a:t>
            </a:r>
          </a:p>
          <a:p>
            <a:pPr marL="19050" indent="-38100">
              <a:tabLst>
                <a:tab pos="2616200" algn="l"/>
              </a:tabLst>
              <a:defRPr b="1">
                <a:latin typeface="Calibri"/>
                <a:ea typeface="Calibri"/>
                <a:cs typeface="Calibri"/>
                <a:sym typeface="Calibri"/>
              </a:defRPr>
            </a:pPr>
            <a:r>
              <a:t>nothing to be afraid of</a:t>
            </a:r>
          </a:p>
          <a:p>
            <a:pPr marL="19050" indent="-38100">
              <a:tabLst>
                <a:tab pos="2616200" algn="l"/>
              </a:tabLst>
              <a:defRPr b="1">
                <a:latin typeface="Calibri"/>
                <a:ea typeface="Calibri"/>
                <a:cs typeface="Calibri"/>
                <a:sym typeface="Calibri"/>
              </a:defRPr>
            </a:pPr>
            <a:r>
              <a:t>marketing does not use you, but you should use it</a:t>
            </a:r>
          </a:p>
          <a:p>
            <a:pPr marL="19050" indent="-38100">
              <a:tabLst>
                <a:tab pos="2616200" algn="l"/>
              </a:tabLst>
              <a:defRPr b="1">
                <a:latin typeface="Calibri"/>
                <a:ea typeface="Calibri"/>
                <a:cs typeface="Calibri"/>
                <a:sym typeface="Calibri"/>
              </a:defRPr>
            </a:pPr>
            <a:endParaRPr/>
          </a:p>
          <a:p>
            <a:pPr marL="19050" indent="-38100">
              <a:tabLst>
                <a:tab pos="2616200" algn="l"/>
              </a:tabLst>
              <a:defRPr b="1">
                <a:latin typeface="Calibri"/>
                <a:ea typeface="Calibri"/>
                <a:cs typeface="Calibri"/>
                <a:sym typeface="Calibri"/>
              </a:defRPr>
            </a:pPr>
            <a:r>
              <a:t>„Strategic marketing is about finding customers who are on your wavelength – then selling to them is easy and natural, not a painful process“ (David Parrish)</a:t>
            </a:r>
          </a:p>
        </p:txBody>
      </p:sp>
    </p:spTree>
    <p:extLst>
      <p:ext uri="{BB962C8B-B14F-4D97-AF65-F5344CB8AC3E}">
        <p14:creationId xmlns:p14="http://schemas.microsoft.com/office/powerpoint/2010/main" val="62799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pPr indent="-152400">
              <a:tabLst>
                <a:tab pos="2616200" algn="l"/>
              </a:tabLst>
              <a:defRPr b="1">
                <a:latin typeface="Calibri"/>
                <a:ea typeface="Calibri"/>
                <a:cs typeface="Calibri"/>
                <a:sym typeface="Calibri"/>
              </a:defRPr>
            </a:pPr>
            <a:r>
              <a:t>“Don’t be a busy fool. Slow down and think; work smart, not hard. Think strategic marketing first.” as the author Parrish says. </a:t>
            </a:r>
          </a:p>
          <a:p>
            <a:pPr indent="-152400">
              <a:tabLst>
                <a:tab pos="2616200" algn="l"/>
              </a:tabLst>
              <a:defRPr>
                <a:latin typeface="Calibri"/>
                <a:ea typeface="Calibri"/>
                <a:cs typeface="Calibri"/>
                <a:sym typeface="Calibri"/>
              </a:defRPr>
            </a:pPr>
            <a:endParaRPr/>
          </a:p>
          <a:p>
            <a:pPr indent="-152400">
              <a:tabLst>
                <a:tab pos="2616200" algn="l"/>
              </a:tabLst>
              <a:defRPr>
                <a:latin typeface="Calibri"/>
                <a:ea typeface="Calibri"/>
                <a:cs typeface="Calibri"/>
                <a:sym typeface="Calibri"/>
              </a:defRPr>
            </a:pPr>
            <a:endParaRPr/>
          </a:p>
          <a:p>
            <a:pPr indent="-152400">
              <a:tabLst>
                <a:tab pos="2616200" algn="l"/>
              </a:tabLst>
              <a:defRPr>
                <a:latin typeface="Calibri"/>
                <a:ea typeface="Calibri"/>
                <a:cs typeface="Calibri"/>
                <a:sym typeface="Calibri"/>
              </a:defRPr>
            </a:pPr>
            <a:endParaRPr/>
          </a:p>
        </p:txBody>
      </p:sp>
    </p:spTree>
    <p:extLst>
      <p:ext uri="{BB962C8B-B14F-4D97-AF65-F5344CB8AC3E}">
        <p14:creationId xmlns:p14="http://schemas.microsoft.com/office/powerpoint/2010/main" val="31596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indent="-152400">
              <a:tabLst>
                <a:tab pos="2616200" algn="l"/>
              </a:tabLst>
              <a:defRPr>
                <a:latin typeface="Calibri"/>
                <a:ea typeface="Calibri"/>
                <a:cs typeface="Calibri"/>
                <a:sym typeface="Calibri"/>
              </a:defRPr>
            </a:pPr>
            <a:r>
              <a:t>Let’s start!</a:t>
            </a:r>
          </a:p>
          <a:p>
            <a:pPr indent="-152400">
              <a:tabLst>
                <a:tab pos="2616200" algn="l"/>
              </a:tabLst>
              <a:defRPr>
                <a:latin typeface="Calibri"/>
                <a:ea typeface="Calibri"/>
                <a:cs typeface="Calibri"/>
                <a:sym typeface="Calibri"/>
              </a:defRPr>
            </a:pPr>
            <a:endParaRPr/>
          </a:p>
          <a:p>
            <a:pPr indent="-152400">
              <a:tabLst>
                <a:tab pos="2616200" algn="l"/>
              </a:tabLst>
              <a:defRPr>
                <a:latin typeface="Calibri"/>
                <a:ea typeface="Calibri"/>
                <a:cs typeface="Calibri"/>
                <a:sym typeface="Calibri"/>
              </a:defRPr>
            </a:pPr>
            <a:r>
              <a:t>Before starting an internationalize, you have to develop your mission.</a:t>
            </a:r>
          </a:p>
          <a:p>
            <a:pPr indent="-152400">
              <a:tabLst>
                <a:tab pos="2616200" algn="l"/>
              </a:tabLst>
              <a:defRPr>
                <a:latin typeface="Calibri"/>
                <a:ea typeface="Calibri"/>
                <a:cs typeface="Calibri"/>
                <a:sym typeface="Calibri"/>
              </a:defRPr>
            </a:pPr>
            <a:endParaRPr/>
          </a:p>
          <a:p>
            <a:pPr indent="-152400">
              <a:tabLst>
                <a:tab pos="2616200" algn="l"/>
              </a:tabLst>
              <a:defRPr>
                <a:latin typeface="Calibri"/>
                <a:ea typeface="Calibri"/>
                <a:cs typeface="Calibri"/>
                <a:sym typeface="Calibri"/>
              </a:defRPr>
            </a:pPr>
            <a:endParaRPr/>
          </a:p>
          <a:p>
            <a:pPr marL="2362200" lvl="5" indent="0">
              <a:buClr>
                <a:srgbClr val="000000"/>
              </a:buClr>
              <a:buSzPct val="100000"/>
              <a:buFont typeface="Trebuchet MS"/>
              <a:buChar char="■"/>
              <a:tabLst>
                <a:tab pos="2616200" algn="l"/>
              </a:tabLst>
              <a:defRPr b="1" i="1">
                <a:latin typeface="Calibri"/>
                <a:ea typeface="Calibri"/>
                <a:cs typeface="Calibri"/>
                <a:sym typeface="Calibri"/>
              </a:defRPr>
            </a:pPr>
            <a:r>
              <a:t>Mission</a:t>
            </a:r>
          </a:p>
          <a:p>
            <a:pPr indent="0">
              <a:buClr>
                <a:srgbClr val="000000"/>
              </a:buClr>
              <a:buSzPct val="100000"/>
              <a:buFont typeface="Trebuchet MS"/>
              <a:buChar char="●"/>
              <a:tabLst>
                <a:tab pos="2616200" algn="l"/>
              </a:tabLst>
              <a:defRPr b="1">
                <a:latin typeface="Calibri"/>
                <a:ea typeface="Calibri"/>
                <a:cs typeface="Calibri"/>
                <a:sym typeface="Calibri"/>
              </a:defRPr>
            </a:pPr>
            <a:r>
              <a:t>The first and most crucial question is a clear and precise definition of your mission</a:t>
            </a:r>
            <a:r>
              <a:rPr b="0"/>
              <a:t>. This is the most fundamental decision, that you have to take </a:t>
            </a:r>
          </a:p>
          <a:p>
            <a:pPr>
              <a:tabLst>
                <a:tab pos="2616200" algn="l"/>
              </a:tabLst>
              <a:defRPr b="1">
                <a:solidFill>
                  <a:srgbClr val="FF0000"/>
                </a:solidFill>
                <a:latin typeface="Calibri"/>
                <a:ea typeface="Calibri"/>
                <a:cs typeface="Calibri"/>
                <a:sym typeface="Calibri"/>
              </a:defRPr>
            </a:pPr>
            <a:endParaRPr b="0"/>
          </a:p>
          <a:p>
            <a:pPr indent="0">
              <a:tabLst>
                <a:tab pos="2616200" algn="l"/>
              </a:tabLst>
              <a:defRPr b="1" i="1">
                <a:latin typeface="Calibri"/>
                <a:ea typeface="Calibri"/>
                <a:cs typeface="Calibri"/>
                <a:sym typeface="Calibri"/>
              </a:defRPr>
            </a:pPr>
            <a:r>
              <a:t>IMPORTANT: You should not mix up the mission statement with a commercial slogan or even a motto!</a:t>
            </a:r>
          </a:p>
        </p:txBody>
      </p:sp>
    </p:spTree>
    <p:extLst>
      <p:ext uri="{BB962C8B-B14F-4D97-AF65-F5344CB8AC3E}">
        <p14:creationId xmlns:p14="http://schemas.microsoft.com/office/powerpoint/2010/main" val="184880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marL="177800" indent="-279400">
              <a:tabLst>
                <a:tab pos="2616200" algn="l"/>
              </a:tabLst>
              <a:defRPr b="1" i="1"/>
            </a:pPr>
            <a:r>
              <a:t>After your decision to internationalise and your selection of the target market, it is time to analyse this target market! </a:t>
            </a:r>
            <a:endParaRPr>
              <a:latin typeface="Calibri"/>
              <a:ea typeface="Calibri"/>
              <a:cs typeface="Calibri"/>
              <a:sym typeface="Calibri"/>
            </a:endParaRPr>
          </a:p>
          <a:p>
            <a:pPr marL="177800" indent="-279400">
              <a:tabLst>
                <a:tab pos="2616200" algn="l"/>
              </a:tabLst>
              <a:defRPr b="1" i="1"/>
            </a:pPr>
            <a:r>
              <a:t>Which fields should be analysed with regard to your selected target market?  </a:t>
            </a:r>
            <a:endParaRPr>
              <a:latin typeface="Calibri"/>
              <a:ea typeface="Calibri"/>
              <a:cs typeface="Calibri"/>
              <a:sym typeface="Calibri"/>
            </a:endParaRPr>
          </a:p>
          <a:p>
            <a:pPr marL="177800" indent="-279400">
              <a:tabLst>
                <a:tab pos="2616200" algn="l"/>
              </a:tabLst>
              <a:defRPr b="1" i="1"/>
            </a:pPr>
            <a:r>
              <a:t>(USE A FLIPCHART and match the results with this overview)</a:t>
            </a:r>
          </a:p>
          <a:p>
            <a:pPr marL="177800" indent="-279400">
              <a:tabLst>
                <a:tab pos="2616200" algn="l"/>
              </a:tabLst>
              <a:defRPr b="1" i="1"/>
            </a:pPr>
            <a:endParaRPr/>
          </a:p>
          <a:p>
            <a:pPr marL="177800" indent="-279400">
              <a:tabLst>
                <a:tab pos="2616200" algn="l"/>
              </a:tabLst>
              <a:defRPr b="1" i="1"/>
            </a:pPr>
            <a:r>
              <a:t>External Analysis</a:t>
            </a:r>
            <a:endParaRPr>
              <a:latin typeface="Calibri"/>
              <a:ea typeface="Calibri"/>
              <a:cs typeface="Calibri"/>
              <a:sym typeface="Calibri"/>
            </a:endParaRPr>
          </a:p>
          <a:p>
            <a:pPr marL="342900" indent="-342900">
              <a:spcBef>
                <a:spcPts val="900"/>
              </a:spcBef>
              <a:buClr>
                <a:srgbClr val="44546A"/>
              </a:buClr>
              <a:buSzPct val="100000"/>
              <a:buFont typeface="Helvetica"/>
              <a:buChar char="➢"/>
              <a:tabLst>
                <a:tab pos="2616200" algn="l"/>
              </a:tabLst>
            </a:pPr>
            <a:r>
              <a:t>Competitor Analysis</a:t>
            </a:r>
          </a:p>
          <a:p>
            <a:pPr marL="342900" indent="-342900">
              <a:buClr>
                <a:srgbClr val="44546A"/>
              </a:buClr>
              <a:buSzPct val="100000"/>
              <a:buFont typeface="Helvetica"/>
              <a:buChar char="➢"/>
              <a:tabLst>
                <a:tab pos="2616200" algn="l"/>
              </a:tabLst>
            </a:pPr>
            <a:r>
              <a:t>Environment Analyses</a:t>
            </a:r>
          </a:p>
          <a:p>
            <a:pPr marL="742950" lvl="1" indent="-285750">
              <a:buClr>
                <a:srgbClr val="44546A"/>
              </a:buClr>
              <a:buSzPct val="100000"/>
              <a:buFont typeface="Courier New"/>
              <a:buChar char="o"/>
              <a:tabLst>
                <a:tab pos="2616200" algn="l"/>
              </a:tabLst>
            </a:pPr>
            <a:r>
              <a:t>Technical forces</a:t>
            </a:r>
          </a:p>
          <a:p>
            <a:pPr marL="742950" lvl="1" indent="-285750">
              <a:buClr>
                <a:srgbClr val="44546A"/>
              </a:buClr>
              <a:buSzPct val="100000"/>
              <a:buFont typeface="Courier New"/>
              <a:buChar char="o"/>
              <a:tabLst>
                <a:tab pos="2616200" algn="l"/>
              </a:tabLst>
            </a:pPr>
            <a:r>
              <a:t>Demographic</a:t>
            </a:r>
          </a:p>
          <a:p>
            <a:pPr marL="742950" lvl="1" indent="-285750">
              <a:buClr>
                <a:srgbClr val="44546A"/>
              </a:buClr>
              <a:buSzPct val="100000"/>
              <a:buFont typeface="Courier New"/>
              <a:buChar char="o"/>
              <a:tabLst>
                <a:tab pos="2616200" algn="l"/>
              </a:tabLst>
            </a:pPr>
            <a:r>
              <a:t>Economic forces</a:t>
            </a:r>
          </a:p>
          <a:p>
            <a:pPr marL="742950" lvl="1" indent="-285750">
              <a:buClr>
                <a:srgbClr val="44546A"/>
              </a:buClr>
              <a:buSzPct val="100000"/>
              <a:buFont typeface="Courier New"/>
              <a:buChar char="o"/>
              <a:tabLst>
                <a:tab pos="2616200" algn="l"/>
              </a:tabLst>
            </a:pPr>
            <a:r>
              <a:t>Socio-cultural forces </a:t>
            </a:r>
            <a:endParaRPr>
              <a:latin typeface="Calibri"/>
              <a:ea typeface="Calibri"/>
              <a:cs typeface="Calibri"/>
              <a:sym typeface="Calibri"/>
            </a:endParaRPr>
          </a:p>
          <a:p>
            <a:pPr marL="742950" lvl="1" indent="-285750">
              <a:buClr>
                <a:srgbClr val="44546A"/>
              </a:buClr>
              <a:buSzPct val="100000"/>
              <a:buFont typeface="Courier New"/>
              <a:buChar char="o"/>
              <a:tabLst>
                <a:tab pos="2616200" algn="l"/>
              </a:tabLst>
            </a:pPr>
            <a:r>
              <a:t>Political and legal forces </a:t>
            </a:r>
          </a:p>
          <a:p>
            <a:pPr marL="342900" indent="-342900">
              <a:buClr>
                <a:srgbClr val="44546A"/>
              </a:buClr>
              <a:buSzPct val="100000"/>
              <a:buFont typeface="Helvetica"/>
              <a:buChar char="➢"/>
              <a:tabLst>
                <a:tab pos="2616200" algn="l"/>
              </a:tabLst>
            </a:pPr>
            <a:r>
              <a:t>Costumer Analysis (where and who are they?)</a:t>
            </a:r>
          </a:p>
          <a:p>
            <a:pPr marL="342900" indent="-342900">
              <a:buClr>
                <a:srgbClr val="44546A"/>
              </a:buClr>
              <a:buSzPct val="100000"/>
              <a:buFont typeface="Helvetica"/>
              <a:buChar char="➢"/>
              <a:tabLst>
                <a:tab pos="2616200" algn="l"/>
              </a:tabLst>
            </a:pPr>
            <a:endParaRPr/>
          </a:p>
          <a:p>
            <a:pPr marL="342900" indent="-342900">
              <a:buClr>
                <a:srgbClr val="44546A"/>
              </a:buClr>
              <a:buSzPct val="100000"/>
              <a:buFont typeface="Helvetica"/>
              <a:buChar char="➢"/>
              <a:tabLst>
                <a:tab pos="2616200" algn="l"/>
              </a:tabLst>
            </a:pPr>
            <a:r>
              <a:t>Procurement Analysis (where can you find you partners, funding, personal?)</a:t>
            </a:r>
          </a:p>
          <a:p>
            <a:pPr marL="342900" indent="-342900">
              <a:buClr>
                <a:srgbClr val="44546A"/>
              </a:buClr>
              <a:buSzPct val="100000"/>
              <a:buFont typeface="Helvetica"/>
              <a:buChar char="➢"/>
              <a:tabLst>
                <a:tab pos="2616200" algn="l"/>
              </a:tabLst>
            </a:pPr>
            <a:endParaRPr/>
          </a:p>
          <a:p>
            <a:pPr marL="177800" indent="-355600">
              <a:tabLst>
                <a:tab pos="2616200" algn="l"/>
              </a:tabLst>
              <a:defRPr b="1" i="1"/>
            </a:pPr>
            <a:r>
              <a:t>Internal Analysis</a:t>
            </a:r>
            <a:endParaRPr>
              <a:latin typeface="Calibri"/>
              <a:ea typeface="Calibri"/>
              <a:cs typeface="Calibri"/>
              <a:sym typeface="Calibri"/>
            </a:endParaRPr>
          </a:p>
          <a:p>
            <a:pPr marL="342900" indent="-342900">
              <a:spcBef>
                <a:spcPts val="900"/>
              </a:spcBef>
              <a:buClr>
                <a:srgbClr val="44546A"/>
              </a:buClr>
              <a:buSzPct val="100000"/>
              <a:buFont typeface="Helvetica"/>
              <a:buChar char="➢"/>
              <a:tabLst>
                <a:tab pos="2616200" algn="l"/>
              </a:tabLst>
            </a:pPr>
            <a:r>
              <a:t>Potential Analysis: Identify your competences (with regard to your target market)</a:t>
            </a:r>
          </a:p>
          <a:p>
            <a:pPr marL="342900" indent="-342900">
              <a:buClr>
                <a:srgbClr val="44546A"/>
              </a:buClr>
              <a:buSzPct val="100000"/>
              <a:buFont typeface="Helvetica"/>
              <a:buChar char="➢"/>
              <a:tabLst>
                <a:tab pos="2616200" algn="l"/>
              </a:tabLst>
              <a:defRPr sz="2000">
                <a:solidFill>
                  <a:srgbClr val="44546A"/>
                </a:solidFill>
              </a:defRPr>
            </a:pPr>
            <a:endParaRPr/>
          </a:p>
        </p:txBody>
      </p:sp>
    </p:spTree>
    <p:extLst>
      <p:ext uri="{BB962C8B-B14F-4D97-AF65-F5344CB8AC3E}">
        <p14:creationId xmlns:p14="http://schemas.microsoft.com/office/powerpoint/2010/main" val="86661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pPr indent="-152400">
              <a:tabLst>
                <a:tab pos="2616200" algn="l"/>
              </a:tabLst>
              <a:defRPr>
                <a:latin typeface="Calibri"/>
                <a:ea typeface="Calibri"/>
                <a:cs typeface="Calibri"/>
                <a:sym typeface="Calibri"/>
              </a:defRPr>
            </a:pPr>
            <a:r>
              <a:t>The SWOT-analysis is a connection between (internal) potential analysis and (external) environmental development analysis.</a:t>
            </a:r>
          </a:p>
          <a:p>
            <a:pPr indent="-152400">
              <a:tabLst>
                <a:tab pos="2616200" algn="l"/>
              </a:tabLst>
              <a:defRPr>
                <a:latin typeface="Calibri"/>
                <a:ea typeface="Calibri"/>
                <a:cs typeface="Calibri"/>
                <a:sym typeface="Calibri"/>
              </a:defRPr>
            </a:pPr>
            <a:r>
              <a:t>The objective of using this tool is to find the right match between the internal (your strenghts and weaknesses) and external analysis (opportunities and risk), for example where in the market can I use my special competences? </a:t>
            </a:r>
          </a:p>
          <a:p>
            <a:pPr indent="-152400">
              <a:tabLst>
                <a:tab pos="2616200" algn="l"/>
              </a:tabLst>
              <a:defRPr>
                <a:latin typeface="Calibri"/>
                <a:ea typeface="Calibri"/>
                <a:cs typeface="Calibri"/>
                <a:sym typeface="Calibri"/>
              </a:defRPr>
            </a:pPr>
            <a:endParaRPr/>
          </a:p>
          <a:p>
            <a:pPr indent="-152400">
              <a:tabLst>
                <a:tab pos="2616200" algn="l"/>
              </a:tabLst>
              <a:defRPr>
                <a:latin typeface="Calibri"/>
                <a:ea typeface="Calibri"/>
                <a:cs typeface="Calibri"/>
                <a:sym typeface="Calibri"/>
              </a:defRPr>
            </a:pPr>
            <a:r>
              <a:t>ACTIONS: DEVELOP, Protect, Catch up and avoid and the according actions.</a:t>
            </a:r>
          </a:p>
          <a:p>
            <a:pPr indent="-152400">
              <a:tabLst>
                <a:tab pos="2616200" algn="l"/>
              </a:tabLst>
              <a:defRPr>
                <a:latin typeface="Calibri"/>
                <a:ea typeface="Calibri"/>
                <a:cs typeface="Calibri"/>
                <a:sym typeface="Calibri"/>
              </a:defRPr>
            </a:pPr>
            <a:endParaRPr/>
          </a:p>
          <a:p>
            <a:pPr indent="-152400">
              <a:tabLst>
                <a:tab pos="2616200" algn="l"/>
              </a:tabLst>
              <a:defRPr>
                <a:latin typeface="Calibri"/>
                <a:ea typeface="Calibri"/>
                <a:cs typeface="Calibri"/>
                <a:sym typeface="Calibri"/>
              </a:defRPr>
            </a:pPr>
            <a:r>
              <a:t>Strengths (internal and external perspective)</a:t>
            </a:r>
          </a:p>
          <a:p>
            <a:pPr>
              <a:tabLst>
                <a:tab pos="2616200" algn="l"/>
              </a:tabLst>
              <a:defRPr>
                <a:latin typeface="Calibri"/>
                <a:ea typeface="Calibri"/>
                <a:cs typeface="Calibri"/>
                <a:sym typeface="Calibri"/>
              </a:defRPr>
            </a:pPr>
            <a:r>
              <a:t>What advantages do you have?</a:t>
            </a:r>
          </a:p>
          <a:p>
            <a:pPr>
              <a:tabLst>
                <a:tab pos="2616200" algn="l"/>
              </a:tabLst>
              <a:defRPr>
                <a:latin typeface="Calibri"/>
                <a:ea typeface="Calibri"/>
                <a:cs typeface="Calibri"/>
                <a:sym typeface="Calibri"/>
              </a:defRPr>
            </a:pPr>
            <a:r>
              <a:t>What do you do better than anyone else?</a:t>
            </a:r>
          </a:p>
          <a:p>
            <a:pPr>
              <a:tabLst>
                <a:tab pos="2616200" algn="l"/>
              </a:tabLst>
              <a:defRPr>
                <a:latin typeface="Calibri"/>
                <a:ea typeface="Calibri"/>
                <a:cs typeface="Calibri"/>
                <a:sym typeface="Calibri"/>
              </a:defRPr>
            </a:pPr>
            <a:r>
              <a:t>What do people in your market see as your strengths?</a:t>
            </a:r>
          </a:p>
          <a:p>
            <a:pPr>
              <a:tabLst>
                <a:tab pos="2616200" algn="l"/>
              </a:tabLst>
              <a:defRPr>
                <a:latin typeface="Calibri"/>
                <a:ea typeface="Calibri"/>
                <a:cs typeface="Calibri"/>
                <a:sym typeface="Calibri"/>
              </a:defRPr>
            </a:pPr>
            <a:r>
              <a:t>What is your organization's Unique Selling Proposition</a:t>
            </a:r>
          </a:p>
          <a:p>
            <a:pPr>
              <a:tabLst>
                <a:tab pos="2616200" algn="l"/>
              </a:tabLst>
              <a:defRPr>
                <a:latin typeface="Calibri"/>
                <a:ea typeface="Calibri"/>
                <a:cs typeface="Calibri"/>
                <a:sym typeface="Calibri"/>
              </a:defRPr>
            </a:pPr>
            <a:r>
              <a:t>(USP)?</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r>
              <a:t>Weaknesses (internal and external perspective)</a:t>
            </a:r>
          </a:p>
          <a:p>
            <a:pPr>
              <a:tabLst>
                <a:tab pos="2616200" algn="l"/>
              </a:tabLst>
              <a:defRPr>
                <a:latin typeface="Calibri"/>
                <a:ea typeface="Calibri"/>
                <a:cs typeface="Calibri"/>
                <a:sym typeface="Calibri"/>
              </a:defRPr>
            </a:pPr>
            <a:r>
              <a:t>&gt; What could you improve?</a:t>
            </a:r>
          </a:p>
          <a:p>
            <a:pPr>
              <a:tabLst>
                <a:tab pos="2616200" algn="l"/>
              </a:tabLst>
              <a:defRPr>
                <a:latin typeface="Calibri"/>
                <a:ea typeface="Calibri"/>
                <a:cs typeface="Calibri"/>
                <a:sym typeface="Calibri"/>
              </a:defRPr>
            </a:pPr>
            <a:r>
              <a:t>&gt; What should you avoid?</a:t>
            </a:r>
          </a:p>
          <a:p>
            <a:pPr>
              <a:tabLst>
                <a:tab pos="2616200" algn="l"/>
              </a:tabLst>
              <a:defRPr>
                <a:latin typeface="Calibri"/>
                <a:ea typeface="Calibri"/>
                <a:cs typeface="Calibri"/>
                <a:sym typeface="Calibri"/>
              </a:defRPr>
            </a:pPr>
            <a:r>
              <a:t>&gt; What are people in your market likely to see as weaknesses?</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r>
              <a:t>Opportunities</a:t>
            </a:r>
          </a:p>
          <a:p>
            <a:pPr>
              <a:tabLst>
                <a:tab pos="2616200" algn="l"/>
              </a:tabLst>
              <a:defRPr>
                <a:latin typeface="Calibri"/>
                <a:ea typeface="Calibri"/>
                <a:cs typeface="Calibri"/>
                <a:sym typeface="Calibri"/>
              </a:defRPr>
            </a:pPr>
            <a:r>
              <a:t>&gt; What good opportunities can you spot?</a:t>
            </a:r>
          </a:p>
          <a:p>
            <a:pPr>
              <a:tabLst>
                <a:tab pos="2616200" algn="l"/>
              </a:tabLst>
              <a:defRPr>
                <a:latin typeface="Calibri"/>
                <a:ea typeface="Calibri"/>
                <a:cs typeface="Calibri"/>
                <a:sym typeface="Calibri"/>
              </a:defRPr>
            </a:pPr>
            <a:r>
              <a:t>&gt; What interesting trends are you aware of?</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r>
              <a:t>Useful opportunities can come from such things as:</a:t>
            </a:r>
          </a:p>
          <a:p>
            <a:pPr>
              <a:tabLst>
                <a:tab pos="2616200" algn="l"/>
              </a:tabLst>
              <a:defRPr>
                <a:latin typeface="Calibri"/>
                <a:ea typeface="Calibri"/>
                <a:cs typeface="Calibri"/>
                <a:sym typeface="Calibri"/>
              </a:defRPr>
            </a:pPr>
            <a:r>
              <a:t>&gt;Changes in technology and markets on both a broad and narrow scale.</a:t>
            </a:r>
          </a:p>
          <a:p>
            <a:pPr>
              <a:tabLst>
                <a:tab pos="2616200" algn="l"/>
              </a:tabLst>
              <a:defRPr>
                <a:latin typeface="Calibri"/>
                <a:ea typeface="Calibri"/>
                <a:cs typeface="Calibri"/>
                <a:sym typeface="Calibri"/>
              </a:defRPr>
            </a:pPr>
            <a:r>
              <a:t>&gt;Changes in government policy related to your field.</a:t>
            </a:r>
          </a:p>
          <a:p>
            <a:pPr>
              <a:tabLst>
                <a:tab pos="2616200" algn="l"/>
              </a:tabLst>
              <a:defRPr>
                <a:latin typeface="Calibri"/>
                <a:ea typeface="Calibri"/>
                <a:cs typeface="Calibri"/>
                <a:sym typeface="Calibri"/>
              </a:defRPr>
            </a:pPr>
            <a:r>
              <a:t>&gt; Changes in social patterns, population profiles, lifestyle changes, and so on.</a:t>
            </a:r>
          </a:p>
          <a:p>
            <a:pPr>
              <a:tabLst>
                <a:tab pos="2616200" algn="l"/>
              </a:tabLst>
              <a:defRPr>
                <a:latin typeface="Calibri"/>
                <a:ea typeface="Calibri"/>
                <a:cs typeface="Calibri"/>
                <a:sym typeface="Calibri"/>
              </a:defRPr>
            </a:pPr>
            <a:r>
              <a:t>&gt; Local events.</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r>
              <a:t>Tip:</a:t>
            </a:r>
          </a:p>
          <a:p>
            <a:pPr>
              <a:tabLst>
                <a:tab pos="2616200" algn="l"/>
              </a:tabLst>
              <a:defRPr>
                <a:latin typeface="Calibri"/>
                <a:ea typeface="Calibri"/>
                <a:cs typeface="Calibri"/>
                <a:sym typeface="Calibri"/>
              </a:defRPr>
            </a:pPr>
            <a:r>
              <a:t>A useful approach when looking at opportunities is to look at your strengths and ask yourself whether these open up any opportunities. Alternatively, look at your weaknesses and ask yourself whether you could open up opportunities by eliminating them.</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r>
              <a:t>Risks</a:t>
            </a:r>
          </a:p>
          <a:p>
            <a:pPr>
              <a:tabLst>
                <a:tab pos="2616200" algn="l"/>
              </a:tabLst>
              <a:defRPr>
                <a:latin typeface="Calibri"/>
                <a:ea typeface="Calibri"/>
                <a:cs typeface="Calibri"/>
                <a:sym typeface="Calibri"/>
              </a:defRPr>
            </a:pPr>
            <a:r>
              <a:t>What obstacles do you face?</a:t>
            </a:r>
          </a:p>
          <a:p>
            <a:pPr>
              <a:tabLst>
                <a:tab pos="2616200" algn="l"/>
              </a:tabLst>
              <a:defRPr>
                <a:latin typeface="Calibri"/>
                <a:ea typeface="Calibri"/>
                <a:cs typeface="Calibri"/>
                <a:sym typeface="Calibri"/>
              </a:defRPr>
            </a:pPr>
            <a:r>
              <a:t>What are your competitors doing?</a:t>
            </a:r>
          </a:p>
          <a:p>
            <a:pPr>
              <a:tabLst>
                <a:tab pos="2616200" algn="l"/>
              </a:tabLst>
              <a:defRPr>
                <a:latin typeface="Calibri"/>
                <a:ea typeface="Calibri"/>
                <a:cs typeface="Calibri"/>
                <a:sym typeface="Calibri"/>
              </a:defRPr>
            </a:pPr>
            <a:r>
              <a:t>Are quality standards or specifications for your job, products or services changing?</a:t>
            </a:r>
          </a:p>
          <a:p>
            <a:pPr>
              <a:tabLst>
                <a:tab pos="2616200" algn="l"/>
              </a:tabLst>
              <a:defRPr>
                <a:latin typeface="Calibri"/>
                <a:ea typeface="Calibri"/>
                <a:cs typeface="Calibri"/>
                <a:sym typeface="Calibri"/>
              </a:defRPr>
            </a:pPr>
            <a:r>
              <a:t>Is changing technology threatening your position?</a:t>
            </a:r>
          </a:p>
          <a:p>
            <a:pPr>
              <a:tabLst>
                <a:tab pos="2616200" algn="l"/>
              </a:tabLst>
              <a:defRPr>
                <a:latin typeface="Calibri"/>
                <a:ea typeface="Calibri"/>
                <a:cs typeface="Calibri"/>
                <a:sym typeface="Calibri"/>
              </a:defRPr>
            </a:pPr>
            <a:r>
              <a:t>Do you have bad debt or cash-flow problems?</a:t>
            </a:r>
          </a:p>
          <a:p>
            <a:pPr>
              <a:tabLst>
                <a:tab pos="2616200" algn="l"/>
              </a:tabLst>
              <a:defRPr>
                <a:latin typeface="Calibri"/>
                <a:ea typeface="Calibri"/>
                <a:cs typeface="Calibri"/>
                <a:sym typeface="Calibri"/>
              </a:defRPr>
            </a:pPr>
            <a:r>
              <a:t>Could any of your weaknesses seriously threaten your business?</a:t>
            </a:r>
          </a:p>
          <a:p>
            <a:pPr>
              <a:tabLst>
                <a:tab pos="2616200" algn="l"/>
              </a:tabLst>
              <a:defRPr>
                <a:latin typeface="Calibri"/>
                <a:ea typeface="Calibri"/>
                <a:cs typeface="Calibri"/>
                <a:sym typeface="Calibri"/>
              </a:defRPr>
            </a:pPr>
            <a:endParaRPr/>
          </a:p>
          <a:p>
            <a:pPr>
              <a:tabLst>
                <a:tab pos="2616200" algn="l"/>
              </a:tabLst>
              <a:defRPr>
                <a:latin typeface="Calibri"/>
                <a:ea typeface="Calibri"/>
                <a:cs typeface="Calibri"/>
                <a:sym typeface="Calibri"/>
              </a:defRPr>
            </a:pPr>
            <a:endParaRPr/>
          </a:p>
        </p:txBody>
      </p:sp>
    </p:spTree>
    <p:extLst>
      <p:ext uri="{BB962C8B-B14F-4D97-AF65-F5344CB8AC3E}">
        <p14:creationId xmlns:p14="http://schemas.microsoft.com/office/powerpoint/2010/main" val="89940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7" name="Shape 97"/>
          <p:cNvSpPr>
            <a:spLocks noGrp="1"/>
          </p:cNvSpPr>
          <p:nvPr>
            <p:ph type="title"/>
          </p:nvPr>
        </p:nvSpPr>
        <p:spPr>
          <a:xfrm>
            <a:off x="839787" y="457200"/>
            <a:ext cx="3932239" cy="1600200"/>
          </a:xfrm>
          <a:prstGeom prst="rect">
            <a:avLst/>
          </a:prstGeom>
        </p:spPr>
        <p:txBody>
          <a:bodyPr anchor="b">
            <a:normAutofit/>
          </a:bodyPr>
          <a:lstStyle>
            <a:lvl1pPr>
              <a:defRPr sz="3200"/>
            </a:lvl1pPr>
          </a:lstStyle>
          <a:p>
            <a:r>
              <a:t>Titeltext</a:t>
            </a:r>
          </a:p>
        </p:txBody>
      </p:sp>
      <p:sp>
        <p:nvSpPr>
          <p:cNvPr id="98" name="Shape 98"/>
          <p:cNvSpPr>
            <a:spLocks noGrp="1"/>
          </p:cNvSpPr>
          <p:nvPr>
            <p:ph type="pic" sz="half" idx="13"/>
          </p:nvPr>
        </p:nvSpPr>
        <p:spPr>
          <a:xfrm>
            <a:off x="5183187" y="987425"/>
            <a:ext cx="6172201" cy="4873625"/>
          </a:xfrm>
          <a:prstGeom prst="rect">
            <a:avLst/>
          </a:prstGeom>
        </p:spPr>
        <p:txBody>
          <a:bodyPr lIns="91439" tIns="45719" rIns="91439" bIns="45719"/>
          <a:lstStyle/>
          <a:p>
            <a:endParaRPr/>
          </a:p>
        </p:txBody>
      </p:sp>
      <p:sp>
        <p:nvSpPr>
          <p:cNvPr id="99" name="Shape 99"/>
          <p:cNvSpPr>
            <a:spLocks noGrp="1"/>
          </p:cNvSpPr>
          <p:nvPr>
            <p:ph type="body" sz="quarter" idx="1"/>
          </p:nvPr>
        </p:nvSpPr>
        <p:spPr>
          <a:xfrm>
            <a:off x="839787" y="2057400"/>
            <a:ext cx="3932239" cy="3811588"/>
          </a:xfrm>
          <a:prstGeom prst="rect">
            <a:avLst/>
          </a:prstGeom>
        </p:spPr>
        <p:txBody>
          <a:bodyPr>
            <a:normAutofit/>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Textebene 1</a:t>
            </a:r>
          </a:p>
          <a:p>
            <a:pPr lvl="1"/>
            <a:r>
              <a:t>Textebene 2</a:t>
            </a:r>
          </a:p>
          <a:p>
            <a:pPr lvl="2"/>
            <a:r>
              <a:t>Textebene 3</a:t>
            </a:r>
          </a:p>
          <a:p>
            <a:pPr lvl="3"/>
            <a:r>
              <a:t>Textebene 4</a:t>
            </a:r>
          </a:p>
          <a:p>
            <a:pPr lvl="4"/>
            <a:r>
              <a:t>Textebene 5</a:t>
            </a:r>
          </a:p>
        </p:txBody>
      </p:sp>
      <p:sp>
        <p:nvSpPr>
          <p:cNvPr id="100" name="Shape 10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07" name="Shape 107"/>
          <p:cNvSpPr>
            <a:spLocks noGrp="1"/>
          </p:cNvSpPr>
          <p:nvPr>
            <p:ph type="title"/>
          </p:nvPr>
        </p:nvSpPr>
        <p:spPr>
          <a:xfrm>
            <a:off x="838200" y="365125"/>
            <a:ext cx="10515600" cy="1325563"/>
          </a:xfrm>
          <a:prstGeom prst="rect">
            <a:avLst/>
          </a:prstGeom>
        </p:spPr>
        <p:txBody>
          <a:bodyPr>
            <a:normAutofit/>
          </a:bodyPr>
          <a:lstStyle/>
          <a:p>
            <a:r>
              <a:t>Titeltext</a:t>
            </a:r>
          </a:p>
        </p:txBody>
      </p:sp>
      <p:sp>
        <p:nvSpPr>
          <p:cNvPr id="108" name="Shape 108"/>
          <p:cNvSpPr>
            <a:spLocks noGrp="1"/>
          </p:cNvSpPr>
          <p:nvPr>
            <p:ph type="body" idx="1"/>
          </p:nvPr>
        </p:nvSpPr>
        <p:spPr>
          <a:xfrm rot="5400000">
            <a:off x="3920330" y="-1256506"/>
            <a:ext cx="4351339" cy="10515601"/>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109" name="Shape 10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116" name="Shape 116"/>
          <p:cNvSpPr>
            <a:spLocks noGrp="1"/>
          </p:cNvSpPr>
          <p:nvPr>
            <p:ph type="title"/>
          </p:nvPr>
        </p:nvSpPr>
        <p:spPr>
          <a:xfrm rot="5400000">
            <a:off x="7133431" y="1956593"/>
            <a:ext cx="5811839" cy="2628901"/>
          </a:xfrm>
          <a:prstGeom prst="rect">
            <a:avLst/>
          </a:prstGeom>
        </p:spPr>
        <p:txBody>
          <a:bodyPr>
            <a:normAutofit/>
          </a:bodyPr>
          <a:lstStyle/>
          <a:p>
            <a:r>
              <a:t>Titeltext</a:t>
            </a:r>
          </a:p>
        </p:txBody>
      </p:sp>
      <p:sp>
        <p:nvSpPr>
          <p:cNvPr id="117" name="Shape 117"/>
          <p:cNvSpPr>
            <a:spLocks noGrp="1"/>
          </p:cNvSpPr>
          <p:nvPr>
            <p:ph type="body" idx="1"/>
          </p:nvPr>
        </p:nvSpPr>
        <p:spPr>
          <a:xfrm rot="5400000">
            <a:off x="1799431" y="-596107"/>
            <a:ext cx="5811838" cy="7734301"/>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118" name="Shape 11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und Inhalt">
    <p:bg>
      <p:bgPr>
        <a:solidFill>
          <a:srgbClr val="D9D9D9">
            <a:alpha val="41000"/>
          </a:srgbClr>
        </a:solidFill>
        <a:effectLst/>
      </p:bgPr>
    </p:bg>
    <p:spTree>
      <p:nvGrpSpPr>
        <p:cNvPr id="1" name=""/>
        <p:cNvGrpSpPr/>
        <p:nvPr/>
      </p:nvGrpSpPr>
      <p:grpSpPr>
        <a:xfrm>
          <a:off x="0" y="0"/>
          <a:ext cx="0" cy="0"/>
          <a:chOff x="0" y="0"/>
          <a:chExt cx="0" cy="0"/>
        </a:xfrm>
      </p:grpSpPr>
      <p:sp>
        <p:nvSpPr>
          <p:cNvPr id="143" name="Shape 143"/>
          <p:cNvSpPr>
            <a:spLocks noGrp="1"/>
          </p:cNvSpPr>
          <p:nvPr>
            <p:ph type="title"/>
          </p:nvPr>
        </p:nvSpPr>
        <p:spPr>
          <a:xfrm>
            <a:off x="2152650" y="365125"/>
            <a:ext cx="7886700" cy="1325564"/>
          </a:xfrm>
          <a:prstGeom prst="rect">
            <a:avLst/>
          </a:prstGeom>
        </p:spPr>
        <p:txBody>
          <a:bodyPr lIns="32146" tIns="32146" rIns="32146" bIns="32146">
            <a:normAutofit/>
          </a:bodyPr>
          <a:lstStyle>
            <a:lvl1pPr defTabSz="685821">
              <a:defRPr sz="3200">
                <a:latin typeface="Calibri Light"/>
                <a:ea typeface="Calibri Light"/>
                <a:cs typeface="Calibri Light"/>
                <a:sym typeface="Calibri Light"/>
              </a:defRPr>
            </a:lvl1pPr>
          </a:lstStyle>
          <a:p>
            <a:r>
              <a:t>Titeltext</a:t>
            </a:r>
          </a:p>
        </p:txBody>
      </p:sp>
      <p:sp>
        <p:nvSpPr>
          <p:cNvPr id="144" name="Shape 144"/>
          <p:cNvSpPr>
            <a:spLocks noGrp="1"/>
          </p:cNvSpPr>
          <p:nvPr>
            <p:ph type="body" idx="1"/>
          </p:nvPr>
        </p:nvSpPr>
        <p:spPr>
          <a:xfrm>
            <a:off x="2152650" y="1825624"/>
            <a:ext cx="7886700" cy="4351340"/>
          </a:xfrm>
          <a:prstGeom prst="rect">
            <a:avLst/>
          </a:prstGeom>
        </p:spPr>
        <p:txBody>
          <a:bodyPr lIns="32146" tIns="32146" rIns="32146" bIns="32146">
            <a:normAutofit/>
          </a:bodyPr>
          <a:lstStyle>
            <a:lvl1pPr marL="168171" indent="-168171" defTabSz="685821">
              <a:spcBef>
                <a:spcPts val="700"/>
              </a:spcBef>
              <a:buClrTx/>
              <a:defRPr sz="2000" b="1"/>
            </a:lvl1pPr>
            <a:lvl2pPr marL="682773" indent="-195078" defTabSz="685821">
              <a:spcBef>
                <a:spcPts val="700"/>
              </a:spcBef>
              <a:buClrTx/>
              <a:defRPr sz="2000" b="1"/>
            </a:lvl2pPr>
            <a:lvl3pPr marL="1207626" indent="-232236" defTabSz="685821">
              <a:spcBef>
                <a:spcPts val="700"/>
              </a:spcBef>
              <a:buClrTx/>
              <a:defRPr sz="2000" b="1"/>
            </a:lvl3pPr>
            <a:lvl4pPr marL="1719767" indent="-256682" defTabSz="685821">
              <a:spcBef>
                <a:spcPts val="700"/>
              </a:spcBef>
              <a:buClrTx/>
              <a:defRPr sz="2000" b="1"/>
            </a:lvl4pPr>
            <a:lvl5pPr marL="2207463" indent="-256682" defTabSz="685821">
              <a:spcBef>
                <a:spcPts val="700"/>
              </a:spcBef>
              <a:buClrTx/>
              <a:defRPr sz="2000" b="1"/>
            </a:lvl5pPr>
          </a:lstStyle>
          <a:p>
            <a:r>
              <a:t>Textebene 1</a:t>
            </a:r>
          </a:p>
          <a:p>
            <a:pPr lvl="1"/>
            <a:r>
              <a:t>Textebene 2</a:t>
            </a:r>
          </a:p>
          <a:p>
            <a:pPr lvl="2"/>
            <a:r>
              <a:t>Textebene 3</a:t>
            </a:r>
          </a:p>
          <a:p>
            <a:pPr lvl="3"/>
            <a:r>
              <a:t>Textebene 4</a:t>
            </a:r>
          </a:p>
          <a:p>
            <a:pPr lvl="4"/>
            <a:r>
              <a:t>Textebene 5</a:t>
            </a:r>
          </a:p>
        </p:txBody>
      </p:sp>
      <p:sp>
        <p:nvSpPr>
          <p:cNvPr id="145" name="Shape 145"/>
          <p:cNvSpPr>
            <a:spLocks noGrp="1"/>
          </p:cNvSpPr>
          <p:nvPr>
            <p:ph type="sldNum" sz="quarter" idx="2"/>
          </p:nvPr>
        </p:nvSpPr>
        <p:spPr>
          <a:xfrm>
            <a:off x="9849377" y="6443266"/>
            <a:ext cx="189974" cy="191295"/>
          </a:xfrm>
          <a:prstGeom prst="rect">
            <a:avLst/>
          </a:prstGeom>
        </p:spPr>
        <p:txBody>
          <a:bodyPr lIns="32146" tIns="32146" rIns="32146" bIns="32146"/>
          <a:lstStyle>
            <a:lvl1pPr marL="0" indent="0" defTabSz="410765">
              <a:defRPr sz="800">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Layout personalizzato">
    <p:spTree>
      <p:nvGrpSpPr>
        <p:cNvPr id="1" name=""/>
        <p:cNvGrpSpPr/>
        <p:nvPr/>
      </p:nvGrpSpPr>
      <p:grpSpPr>
        <a:xfrm>
          <a:off x="0" y="0"/>
          <a:ext cx="0" cy="0"/>
          <a:chOff x="0" y="0"/>
          <a:chExt cx="0" cy="0"/>
        </a:xfrm>
      </p:grpSpPr>
      <p:pic>
        <p:nvPicPr>
          <p:cNvPr id="18" name="image1.png"/>
          <p:cNvPicPr>
            <a:picLocks noChangeAspect="1"/>
          </p:cNvPicPr>
          <p:nvPr/>
        </p:nvPicPr>
        <p:blipFill>
          <a:blip r:embed="rId2">
            <a:extLst/>
          </a:blip>
          <a:stretch>
            <a:fillRect/>
          </a:stretch>
        </p:blipFill>
        <p:spPr>
          <a:xfrm>
            <a:off x="734635" y="291777"/>
            <a:ext cx="2492788" cy="655295"/>
          </a:xfrm>
          <a:prstGeom prst="rect">
            <a:avLst/>
          </a:prstGeom>
          <a:ln w="12700">
            <a:miter lim="400000"/>
          </a:ln>
        </p:spPr>
      </p:pic>
      <p:sp>
        <p:nvSpPr>
          <p:cNvPr id="19" name="Shape 19"/>
          <p:cNvSpPr/>
          <p:nvPr/>
        </p:nvSpPr>
        <p:spPr>
          <a:xfrm>
            <a:off x="0" y="6298539"/>
            <a:ext cx="12192000" cy="559462"/>
          </a:xfrm>
          <a:prstGeom prst="rect">
            <a:avLst/>
          </a:prstGeom>
          <a:solidFill>
            <a:srgbClr val="1E4E79"/>
          </a:solidFill>
          <a:ln w="12700">
            <a:solidFill>
              <a:srgbClr val="42719B"/>
            </a:solidFill>
            <a:miter/>
          </a:ln>
        </p:spPr>
        <p:txBody>
          <a:bodyPr lIns="45719" rIns="45719" anchor="ctr"/>
          <a:lstStyle/>
          <a:p>
            <a:pPr marL="114300" indent="-114300" algn="ctr">
              <a:defRPr sz="1800">
                <a:solidFill>
                  <a:srgbClr val="FFFFFF"/>
                </a:solidFill>
                <a:latin typeface="Calibri"/>
                <a:ea typeface="Calibri"/>
                <a:cs typeface="Calibri"/>
                <a:sym typeface="Calibri"/>
              </a:defRPr>
            </a:pPr>
            <a:endParaRPr/>
          </a:p>
        </p:txBody>
      </p:sp>
      <p:sp>
        <p:nvSpPr>
          <p:cNvPr id="20" name="Shape 20"/>
          <p:cNvSpPr/>
          <p:nvPr/>
        </p:nvSpPr>
        <p:spPr>
          <a:xfrm>
            <a:off x="734635" y="6401298"/>
            <a:ext cx="6558844" cy="3011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3812" indent="-47624">
              <a:defRPr sz="1500" b="1">
                <a:solidFill>
                  <a:srgbClr val="FFFFFF"/>
                </a:solidFill>
              </a:defRPr>
            </a:lvl1pPr>
          </a:lstStyle>
          <a:p>
            <a:r>
              <a:t>European tailored training model for creative entrepreneurs.</a:t>
            </a:r>
          </a:p>
        </p:txBody>
      </p:sp>
      <p:sp>
        <p:nvSpPr>
          <p:cNvPr id="21" name="Shape 21"/>
          <p:cNvSpPr/>
          <p:nvPr/>
        </p:nvSpPr>
        <p:spPr>
          <a:xfrm>
            <a:off x="9456531" y="6416685"/>
            <a:ext cx="2347559" cy="288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2225" indent="-44450" algn="ctr">
              <a:defRPr b="1">
                <a:solidFill>
                  <a:srgbClr val="FFFFFF"/>
                </a:solidFill>
              </a:defRPr>
            </a:lvl1pPr>
          </a:lstStyle>
          <a:p>
            <a:r>
              <a:t>www.icciproject.com</a:t>
            </a:r>
          </a:p>
        </p:txBody>
      </p:sp>
      <p:pic>
        <p:nvPicPr>
          <p:cNvPr id="22" name="image2.jpg"/>
          <p:cNvPicPr>
            <a:picLocks noChangeAspect="1"/>
          </p:cNvPicPr>
          <p:nvPr/>
        </p:nvPicPr>
        <p:blipFill>
          <a:blip r:embed="rId3">
            <a:extLst/>
          </a:blip>
          <a:stretch>
            <a:fillRect/>
          </a:stretch>
        </p:blipFill>
        <p:spPr>
          <a:xfrm>
            <a:off x="9777228" y="337977"/>
            <a:ext cx="1694844" cy="369497"/>
          </a:xfrm>
          <a:prstGeom prst="rect">
            <a:avLst/>
          </a:prstGeom>
          <a:ln w="12700">
            <a:miter lim="400000"/>
          </a:ln>
        </p:spPr>
      </p:pic>
      <p:sp>
        <p:nvSpPr>
          <p:cNvPr id="23" name="Shape 23"/>
          <p:cNvSpPr>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30" name="Shape 30"/>
          <p:cNvSpPr>
            <a:spLocks noGrp="1"/>
          </p:cNvSpPr>
          <p:nvPr>
            <p:ph type="title"/>
          </p:nvPr>
        </p:nvSpPr>
        <p:spPr>
          <a:xfrm>
            <a:off x="1524000" y="1122362"/>
            <a:ext cx="9144000" cy="2387601"/>
          </a:xfrm>
          <a:prstGeom prst="rect">
            <a:avLst/>
          </a:prstGeom>
        </p:spPr>
        <p:txBody>
          <a:bodyPr anchor="b">
            <a:normAutofit/>
          </a:bodyPr>
          <a:lstStyle>
            <a:lvl1pPr algn="ctr">
              <a:defRPr sz="6000"/>
            </a:lvl1pPr>
          </a:lstStyle>
          <a:p>
            <a:r>
              <a:t>Titeltext</a:t>
            </a:r>
          </a:p>
        </p:txBody>
      </p:sp>
      <p:sp>
        <p:nvSpPr>
          <p:cNvPr id="31" name="Shape 31"/>
          <p:cNvSpPr>
            <a:spLocks noGrp="1"/>
          </p:cNvSpPr>
          <p:nvPr>
            <p:ph type="body" sz="quarter" idx="1"/>
          </p:nvPr>
        </p:nvSpPr>
        <p:spPr>
          <a:xfrm>
            <a:off x="1524000" y="3602037"/>
            <a:ext cx="9144000" cy="1655763"/>
          </a:xfrm>
          <a:prstGeom prst="rect">
            <a:avLst/>
          </a:prstGeom>
        </p:spPr>
        <p:txBody>
          <a:bodyPr>
            <a:normAutofit/>
          </a:bodyPr>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r>
              <a:t>Textebene 1</a:t>
            </a:r>
          </a:p>
          <a:p>
            <a:pPr lvl="1"/>
            <a:r>
              <a:t>Textebene 2</a:t>
            </a:r>
          </a:p>
          <a:p>
            <a:pPr lvl="2"/>
            <a:r>
              <a:t>Textebene 3</a:t>
            </a:r>
          </a:p>
          <a:p>
            <a:pPr lvl="3"/>
            <a:r>
              <a:t>Textebene 4</a:t>
            </a:r>
          </a:p>
          <a:p>
            <a:pPr lvl="4"/>
            <a:r>
              <a:t>Textebene 5</a:t>
            </a:r>
          </a:p>
        </p:txBody>
      </p:sp>
      <p:sp>
        <p:nvSpPr>
          <p:cNvPr id="32" name="Shape 3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39" name="Shape 39"/>
          <p:cNvSpPr>
            <a:spLocks noGrp="1"/>
          </p:cNvSpPr>
          <p:nvPr>
            <p:ph type="title"/>
          </p:nvPr>
        </p:nvSpPr>
        <p:spPr>
          <a:xfrm>
            <a:off x="838200" y="365125"/>
            <a:ext cx="10515600" cy="1325563"/>
          </a:xfrm>
          <a:prstGeom prst="rect">
            <a:avLst/>
          </a:prstGeom>
        </p:spPr>
        <p:txBody>
          <a:bodyPr>
            <a:normAutofit/>
          </a:bodyPr>
          <a:lstStyle/>
          <a:p>
            <a:r>
              <a:t>Titeltext</a:t>
            </a:r>
          </a:p>
        </p:txBody>
      </p:sp>
      <p:sp>
        <p:nvSpPr>
          <p:cNvPr id="40" name="Shape 40"/>
          <p:cNvSpPr>
            <a:spLocks noGrp="1"/>
          </p:cNvSpPr>
          <p:nvPr>
            <p:ph type="body" idx="1"/>
          </p:nvPr>
        </p:nvSpPr>
        <p:spPr>
          <a:xfrm>
            <a:off x="838200" y="1825625"/>
            <a:ext cx="10515600" cy="4351338"/>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41" name="Shape 4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48" name="Shape 48"/>
          <p:cNvSpPr>
            <a:spLocks noGrp="1"/>
          </p:cNvSpPr>
          <p:nvPr>
            <p:ph type="title"/>
          </p:nvPr>
        </p:nvSpPr>
        <p:spPr>
          <a:xfrm>
            <a:off x="831850" y="1709738"/>
            <a:ext cx="10515600" cy="2852737"/>
          </a:xfrm>
          <a:prstGeom prst="rect">
            <a:avLst/>
          </a:prstGeom>
        </p:spPr>
        <p:txBody>
          <a:bodyPr anchor="b">
            <a:normAutofit/>
          </a:bodyPr>
          <a:lstStyle>
            <a:lvl1pPr>
              <a:defRPr sz="6000"/>
            </a:lvl1pPr>
          </a:lstStyle>
          <a:p>
            <a:r>
              <a:t>Titeltext</a:t>
            </a:r>
          </a:p>
        </p:txBody>
      </p:sp>
      <p:sp>
        <p:nvSpPr>
          <p:cNvPr id="49" name="Shape 49"/>
          <p:cNvSpPr>
            <a:spLocks noGrp="1"/>
          </p:cNvSpPr>
          <p:nvPr>
            <p:ph type="body" sz="quarter" idx="1"/>
          </p:nvPr>
        </p:nvSpPr>
        <p:spPr>
          <a:xfrm>
            <a:off x="831850" y="4589462"/>
            <a:ext cx="10515600" cy="1500188"/>
          </a:xfrm>
          <a:prstGeom prst="rect">
            <a:avLst/>
          </a:prstGeom>
        </p:spPr>
        <p:txBody>
          <a:bodyPr>
            <a:normAutofit/>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50" name="Shape 5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57" name="Shape 57"/>
          <p:cNvSpPr>
            <a:spLocks noGrp="1"/>
          </p:cNvSpPr>
          <p:nvPr>
            <p:ph type="title"/>
          </p:nvPr>
        </p:nvSpPr>
        <p:spPr>
          <a:xfrm>
            <a:off x="838200" y="365125"/>
            <a:ext cx="10515600" cy="1325563"/>
          </a:xfrm>
          <a:prstGeom prst="rect">
            <a:avLst/>
          </a:prstGeom>
        </p:spPr>
        <p:txBody>
          <a:bodyPr>
            <a:normAutofit/>
          </a:bodyPr>
          <a:lstStyle/>
          <a:p>
            <a:r>
              <a:t>Titeltext</a:t>
            </a:r>
          </a:p>
        </p:txBody>
      </p:sp>
      <p:sp>
        <p:nvSpPr>
          <p:cNvPr id="58" name="Shape 58"/>
          <p:cNvSpPr>
            <a:spLocks noGrp="1"/>
          </p:cNvSpPr>
          <p:nvPr>
            <p:ph type="body" sz="half" idx="1"/>
          </p:nvPr>
        </p:nvSpPr>
        <p:spPr>
          <a:xfrm>
            <a:off x="838200" y="1825625"/>
            <a:ext cx="5181600" cy="4351338"/>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59" name="Shape 59"/>
          <p:cNvSpPr>
            <a:spLocks noGrp="1"/>
          </p:cNvSpPr>
          <p:nvPr>
            <p:ph type="body" sz="half" idx="13"/>
          </p:nvPr>
        </p:nvSpPr>
        <p:spPr>
          <a:xfrm>
            <a:off x="6172200" y="1825625"/>
            <a:ext cx="5181600" cy="4351338"/>
          </a:xfrm>
          <a:prstGeom prst="rect">
            <a:avLst/>
          </a:prstGeom>
        </p:spPr>
        <p:txBody>
          <a:bodyPr>
            <a:norm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67" name="Shape 67"/>
          <p:cNvSpPr>
            <a:spLocks noGrp="1"/>
          </p:cNvSpPr>
          <p:nvPr>
            <p:ph type="title"/>
          </p:nvPr>
        </p:nvSpPr>
        <p:spPr>
          <a:xfrm>
            <a:off x="839787" y="365125"/>
            <a:ext cx="10515601" cy="1325563"/>
          </a:xfrm>
          <a:prstGeom prst="rect">
            <a:avLst/>
          </a:prstGeom>
        </p:spPr>
        <p:txBody>
          <a:bodyPr>
            <a:normAutofit/>
          </a:bodyPr>
          <a:lstStyle/>
          <a:p>
            <a:r>
              <a:t>Titeltext</a:t>
            </a:r>
          </a:p>
        </p:txBody>
      </p:sp>
      <p:sp>
        <p:nvSpPr>
          <p:cNvPr id="68" name="Shape 68"/>
          <p:cNvSpPr>
            <a:spLocks noGrp="1"/>
          </p:cNvSpPr>
          <p:nvPr>
            <p:ph type="body" sz="quarter" idx="1"/>
          </p:nvPr>
        </p:nvSpPr>
        <p:spPr>
          <a:xfrm>
            <a:off x="839787" y="1681163"/>
            <a:ext cx="5157789" cy="823913"/>
          </a:xfrm>
          <a:prstGeom prst="rect">
            <a:avLst/>
          </a:prstGeom>
        </p:spPr>
        <p:txBody>
          <a:bodyPr anchor="b">
            <a:normAutofit/>
          </a:bodyPr>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Textebene 1</a:t>
            </a:r>
          </a:p>
          <a:p>
            <a:pPr lvl="1"/>
            <a:r>
              <a:t>Textebene 2</a:t>
            </a:r>
          </a:p>
          <a:p>
            <a:pPr lvl="2"/>
            <a:r>
              <a:t>Textebene 3</a:t>
            </a:r>
          </a:p>
          <a:p>
            <a:pPr lvl="3"/>
            <a:r>
              <a:t>Textebene 4</a:t>
            </a:r>
          </a:p>
          <a:p>
            <a:pPr lvl="4"/>
            <a:r>
              <a:t>Textebene 5</a:t>
            </a:r>
          </a:p>
        </p:txBody>
      </p:sp>
      <p:sp>
        <p:nvSpPr>
          <p:cNvPr id="69" name="Shape 69"/>
          <p:cNvSpPr>
            <a:spLocks noGrp="1"/>
          </p:cNvSpPr>
          <p:nvPr>
            <p:ph type="body" sz="half" idx="13"/>
          </p:nvPr>
        </p:nvSpPr>
        <p:spPr>
          <a:xfrm>
            <a:off x="839787" y="2505075"/>
            <a:ext cx="5157788" cy="3684588"/>
          </a:xfrm>
          <a:prstGeom prst="rect">
            <a:avLst/>
          </a:prstGeom>
        </p:spPr>
        <p:txBody>
          <a:bodyPr>
            <a:normAutofit/>
          </a:bodyPr>
          <a:lstStyle/>
          <a:p>
            <a:endParaRPr/>
          </a:p>
        </p:txBody>
      </p:sp>
      <p:sp>
        <p:nvSpPr>
          <p:cNvPr id="70" name="Shape 70"/>
          <p:cNvSpPr>
            <a:spLocks noGrp="1"/>
          </p:cNvSpPr>
          <p:nvPr>
            <p:ph type="body" sz="quarter" idx="14"/>
          </p:nvPr>
        </p:nvSpPr>
        <p:spPr>
          <a:xfrm>
            <a:off x="6172200" y="1681163"/>
            <a:ext cx="5183188" cy="823913"/>
          </a:xfrm>
          <a:prstGeom prst="rect">
            <a:avLst/>
          </a:prstGeom>
        </p:spPr>
        <p:txBody>
          <a:bodyPr anchor="b">
            <a:normAutofit/>
          </a:bodyPr>
          <a:lstStyle/>
          <a:p>
            <a:pPr marL="0" indent="0">
              <a:buClrTx/>
              <a:buSzTx/>
              <a:buFontTx/>
              <a:buNone/>
              <a:defRPr sz="2400" b="1"/>
            </a:pPr>
            <a:endParaRPr/>
          </a:p>
        </p:txBody>
      </p:sp>
      <p:sp>
        <p:nvSpPr>
          <p:cNvPr id="71" name="Shape 71"/>
          <p:cNvSpPr>
            <a:spLocks noGrp="1"/>
          </p:cNvSpPr>
          <p:nvPr>
            <p:ph type="body" sz="half" idx="15"/>
          </p:nvPr>
        </p:nvSpPr>
        <p:spPr>
          <a:xfrm>
            <a:off x="6172200" y="2505075"/>
            <a:ext cx="5183188" cy="3684588"/>
          </a:xfrm>
          <a:prstGeom prst="rect">
            <a:avLst/>
          </a:prstGeom>
        </p:spPr>
        <p:txBody>
          <a:bodyPr>
            <a:normAutofit/>
          </a:bodyPr>
          <a:lstStyle/>
          <a:p>
            <a:endParaRPr/>
          </a:p>
        </p:txBody>
      </p:sp>
      <p:sp>
        <p:nvSpPr>
          <p:cNvPr id="72" name="Shape 7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Shape 79"/>
          <p:cNvSpPr>
            <a:spLocks noGrp="1"/>
          </p:cNvSpPr>
          <p:nvPr>
            <p:ph type="title"/>
          </p:nvPr>
        </p:nvSpPr>
        <p:spPr>
          <a:xfrm>
            <a:off x="838200" y="365125"/>
            <a:ext cx="10515600" cy="1325563"/>
          </a:xfrm>
          <a:prstGeom prst="rect">
            <a:avLst/>
          </a:prstGeom>
        </p:spPr>
        <p:txBody>
          <a:bodyPr>
            <a:normAutofit/>
          </a:bodyPr>
          <a:lstStyle/>
          <a:p>
            <a:r>
              <a:t>Titeltext</a:t>
            </a:r>
          </a:p>
        </p:txBody>
      </p:sp>
      <p:sp>
        <p:nvSpPr>
          <p:cNvPr id="80" name="Shape 8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7" name="Shape 87"/>
          <p:cNvSpPr>
            <a:spLocks noGrp="1"/>
          </p:cNvSpPr>
          <p:nvPr>
            <p:ph type="title"/>
          </p:nvPr>
        </p:nvSpPr>
        <p:spPr>
          <a:xfrm>
            <a:off x="839787" y="457200"/>
            <a:ext cx="3932239" cy="1600200"/>
          </a:xfrm>
          <a:prstGeom prst="rect">
            <a:avLst/>
          </a:prstGeom>
        </p:spPr>
        <p:txBody>
          <a:bodyPr anchor="b">
            <a:normAutofit/>
          </a:bodyPr>
          <a:lstStyle>
            <a:lvl1pPr>
              <a:defRPr sz="3200"/>
            </a:lvl1pPr>
          </a:lstStyle>
          <a:p>
            <a:r>
              <a:t>Titeltext</a:t>
            </a:r>
          </a:p>
        </p:txBody>
      </p:sp>
      <p:sp>
        <p:nvSpPr>
          <p:cNvPr id="88" name="Shape 88"/>
          <p:cNvSpPr>
            <a:spLocks noGrp="1"/>
          </p:cNvSpPr>
          <p:nvPr>
            <p:ph type="body" sz="half" idx="1"/>
          </p:nvPr>
        </p:nvSpPr>
        <p:spPr>
          <a:xfrm>
            <a:off x="5183187" y="987425"/>
            <a:ext cx="6172201" cy="4873625"/>
          </a:xfrm>
          <a:prstGeom prst="rect">
            <a:avLst/>
          </a:prstGeom>
        </p:spPr>
        <p:txBody>
          <a:bodyPr>
            <a:normAutofit/>
          </a:bodyPr>
          <a:lstStyle>
            <a:lvl1pPr marL="431800" indent="-25400">
              <a:defRPr sz="3200"/>
            </a:lvl1pPr>
            <a:lvl2pPr marL="870857" indent="-58057">
              <a:defRPr sz="3200"/>
            </a:lvl2pPr>
            <a:lvl3pPr marL="1320800" indent="-101600">
              <a:defRPr sz="3200"/>
            </a:lvl3pPr>
            <a:lvl4pPr marL="1788160" indent="-162560">
              <a:defRPr sz="3200"/>
            </a:lvl4pPr>
            <a:lvl5pPr marL="2245360" indent="-162560">
              <a:defRPr sz="3200"/>
            </a:lvl5pPr>
          </a:lstStyle>
          <a:p>
            <a:r>
              <a:t>Textebene 1</a:t>
            </a:r>
          </a:p>
          <a:p>
            <a:pPr lvl="1"/>
            <a:r>
              <a:t>Textebene 2</a:t>
            </a:r>
          </a:p>
          <a:p>
            <a:pPr lvl="2"/>
            <a:r>
              <a:t>Textebene 3</a:t>
            </a:r>
          </a:p>
          <a:p>
            <a:pPr lvl="3"/>
            <a:r>
              <a:t>Textebene 4</a:t>
            </a:r>
          </a:p>
          <a:p>
            <a:pPr lvl="4"/>
            <a:r>
              <a:t>Textebene 5</a:t>
            </a:r>
          </a:p>
        </p:txBody>
      </p:sp>
      <p:sp>
        <p:nvSpPr>
          <p:cNvPr id="89" name="Shape 89"/>
          <p:cNvSpPr>
            <a:spLocks noGrp="1"/>
          </p:cNvSpPr>
          <p:nvPr>
            <p:ph type="body" sz="quarter" idx="13"/>
          </p:nvPr>
        </p:nvSpPr>
        <p:spPr>
          <a:xfrm>
            <a:off x="839787" y="2057400"/>
            <a:ext cx="3932238" cy="3811588"/>
          </a:xfrm>
          <a:prstGeom prst="rect">
            <a:avLst/>
          </a:prstGeom>
        </p:spPr>
        <p:txBody>
          <a:bodyPr>
            <a:normAutofit/>
          </a:bodyPr>
          <a:lstStyle/>
          <a:p>
            <a:pPr marL="0" indent="0">
              <a:buClrTx/>
              <a:buSzTx/>
              <a:buFontTx/>
              <a:buNone/>
              <a:defRPr sz="1600"/>
            </a:pPr>
            <a:endParaRPr/>
          </a:p>
        </p:txBody>
      </p:sp>
      <p:sp>
        <p:nvSpPr>
          <p:cNvPr id="90" name="Shape 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lstStyle/>
          <a:p>
            <a:r>
              <a:t>Titeltext</a:t>
            </a:r>
          </a:p>
        </p:txBody>
      </p:sp>
      <p:sp>
        <p:nvSpPr>
          <p:cNvPr id="3" name="Shape 3"/>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r>
              <a:t>Textebene 1</a:t>
            </a:r>
          </a:p>
          <a:p>
            <a:pPr lvl="1"/>
            <a:r>
              <a:t>Textebene 2</a:t>
            </a:r>
          </a:p>
          <a:p>
            <a:pPr lvl="2"/>
            <a:r>
              <a:t>Textebene 3</a:t>
            </a:r>
          </a:p>
          <a:p>
            <a:pPr lvl="3"/>
            <a:r>
              <a:t>Textebene 4</a:t>
            </a:r>
          </a:p>
          <a:p>
            <a:pPr lvl="4"/>
            <a:r>
              <a:t>Textebene 5</a:t>
            </a:r>
          </a:p>
        </p:txBody>
      </p:sp>
      <p:sp>
        <p:nvSpPr>
          <p:cNvPr id="4" name="Shape 4"/>
          <p:cNvSpPr>
            <a:spLocks noGrp="1"/>
          </p:cNvSpPr>
          <p:nvPr>
            <p:ph type="sldNum" sz="quarter" idx="2"/>
          </p:nvPr>
        </p:nvSpPr>
        <p:spPr>
          <a:xfrm>
            <a:off x="11089858" y="6404312"/>
            <a:ext cx="263942" cy="269201"/>
          </a:xfrm>
          <a:prstGeom prst="rect">
            <a:avLst/>
          </a:prstGeom>
          <a:ln w="12700">
            <a:miter lim="400000"/>
          </a:ln>
        </p:spPr>
        <p:txBody>
          <a:bodyPr wrap="none" lIns="45699" tIns="45699" rIns="45699" bIns="45699" anchor="ctr">
            <a:spAutoFit/>
          </a:bodyPr>
          <a:lstStyle>
            <a:lvl1pPr marL="19050" indent="-38100" algn="r">
              <a:defRPr sz="1200">
                <a:solidFill>
                  <a:srgbClr val="888888"/>
                </a:solidFill>
                <a:latin typeface="Calibri"/>
                <a:ea typeface="Calibri"/>
                <a:cs typeface="Calibri"/>
                <a:sym typeface="Calibri"/>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406400" marR="0" indent="-508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1pPr>
      <a:lvl2pPr marL="850900" marR="0" indent="-889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2pPr>
      <a:lvl3pPr marL="1310639" marR="0" indent="-142239"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3pPr>
      <a:lvl4pPr marL="1778000" marR="0" indent="-1778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4pPr>
      <a:lvl5pPr marL="2235200" marR="0" indent="-1778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5pPr>
      <a:lvl6pPr marL="2692400" marR="0" indent="-1778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6pPr>
      <a:lvl7pPr marL="3149600" marR="0" indent="-1778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7pPr>
      <a:lvl8pPr marL="3606800" marR="0" indent="-1778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8pPr>
      <a:lvl9pPr marL="4064000" marR="0" indent="-177800" algn="l" defTabSz="914400" rtl="0" latinLnBrk="0">
        <a:lnSpc>
          <a:spcPct val="90000"/>
        </a:lnSpc>
        <a:spcBef>
          <a:spcPts val="1000"/>
        </a:spcBef>
        <a:spcAft>
          <a:spcPts val="0"/>
        </a:spcAft>
        <a:buClr>
          <a:srgbClr val="000000"/>
        </a:buClr>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9pPr>
    </p:bodyStyle>
    <p:otherStyle>
      <a:lvl1pPr marL="19050" marR="0" indent="-381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19050" marR="0" indent="-1905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1.png"/>
          <p:cNvPicPr>
            <a:picLocks noChangeAspect="1"/>
          </p:cNvPicPr>
          <p:nvPr/>
        </p:nvPicPr>
        <p:blipFill>
          <a:blip r:embed="rId3">
            <a:extLst/>
          </a:blip>
          <a:stretch>
            <a:fillRect/>
          </a:stretch>
        </p:blipFill>
        <p:spPr>
          <a:xfrm>
            <a:off x="6276811" y="185978"/>
            <a:ext cx="5643734" cy="1483603"/>
          </a:xfrm>
          <a:prstGeom prst="rect">
            <a:avLst/>
          </a:prstGeom>
          <a:ln w="12700">
            <a:miter lim="400000"/>
          </a:ln>
        </p:spPr>
      </p:pic>
      <p:sp>
        <p:nvSpPr>
          <p:cNvPr id="155" name="Shape 155"/>
          <p:cNvSpPr/>
          <p:nvPr/>
        </p:nvSpPr>
        <p:spPr>
          <a:xfrm>
            <a:off x="6485235" y="2295273"/>
            <a:ext cx="5269426" cy="19436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b="1">
                <a:latin typeface="Helvetica Neue"/>
                <a:ea typeface="Helvetica Neue"/>
                <a:cs typeface="Helvetica Neue"/>
                <a:sym typeface="Helvetica Neue"/>
              </a:defRPr>
            </a:pPr>
            <a:r>
              <a:t>MODULE 4</a:t>
            </a:r>
          </a:p>
          <a:p>
            <a:pPr>
              <a:defRPr sz="4000" b="1">
                <a:latin typeface="Helvetica Neue"/>
                <a:ea typeface="Helvetica Neue"/>
                <a:cs typeface="Helvetica Neue"/>
                <a:sym typeface="Helvetica Neue"/>
              </a:defRPr>
            </a:pPr>
            <a:r>
              <a:t>The Creative Global Marketing Plan</a:t>
            </a:r>
          </a:p>
        </p:txBody>
      </p:sp>
      <p:pic>
        <p:nvPicPr>
          <p:cNvPr id="156" name="image2.jpg"/>
          <p:cNvPicPr>
            <a:picLocks noChangeAspect="1"/>
          </p:cNvPicPr>
          <p:nvPr/>
        </p:nvPicPr>
        <p:blipFill>
          <a:blip r:embed="rId4">
            <a:extLst/>
          </a:blip>
          <a:stretch>
            <a:fillRect/>
          </a:stretch>
        </p:blipFill>
        <p:spPr>
          <a:xfrm>
            <a:off x="9451598" y="5964371"/>
            <a:ext cx="2265488" cy="493905"/>
          </a:xfrm>
          <a:prstGeom prst="rect">
            <a:avLst/>
          </a:prstGeom>
          <a:ln w="12700">
            <a:miter lim="400000"/>
          </a:ln>
        </p:spPr>
      </p:pic>
      <p:sp>
        <p:nvSpPr>
          <p:cNvPr id="157" name="Shape 157"/>
          <p:cNvSpPr/>
          <p:nvPr/>
        </p:nvSpPr>
        <p:spPr>
          <a:xfrm>
            <a:off x="6485235" y="5068541"/>
            <a:ext cx="502145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 indent="-57150">
              <a:defRPr sz="1800" b="1"/>
            </a:lvl1pPr>
          </a:lstStyle>
          <a:p>
            <a:r>
              <a:t>www.icciproject.com</a:t>
            </a:r>
          </a:p>
        </p:txBody>
      </p:sp>
      <p:pic>
        <p:nvPicPr>
          <p:cNvPr id="158" name="image3.jpg"/>
          <p:cNvPicPr>
            <a:picLocks noChangeAspect="1"/>
          </p:cNvPicPr>
          <p:nvPr/>
        </p:nvPicPr>
        <p:blipFill>
          <a:blip r:embed="rId5">
            <a:extLst/>
          </a:blip>
          <a:srcRect l="7408"/>
          <a:stretch>
            <a:fillRect/>
          </a:stretch>
        </p:blipFill>
        <p:spPr>
          <a:xfrm>
            <a:off x="-73152" y="0"/>
            <a:ext cx="6349964"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image11-enhanced.jpeg"/>
          <p:cNvPicPr>
            <a:picLocks noChangeAspect="1"/>
          </p:cNvPicPr>
          <p:nvPr/>
        </p:nvPicPr>
        <p:blipFill>
          <a:blip r:embed="rId2">
            <a:extLst/>
          </a:blip>
          <a:srcRect t="8193" r="16767" b="82122"/>
          <a:stretch>
            <a:fillRect/>
          </a:stretch>
        </p:blipFill>
        <p:spPr>
          <a:xfrm>
            <a:off x="1854001" y="1129252"/>
            <a:ext cx="8483989" cy="1404003"/>
          </a:xfrm>
          <a:prstGeom prst="rect">
            <a:avLst/>
          </a:prstGeom>
          <a:ln w="12700">
            <a:miter lim="400000"/>
          </a:ln>
        </p:spPr>
      </p:pic>
      <p:sp>
        <p:nvSpPr>
          <p:cNvPr id="239" name="Shape 239"/>
          <p:cNvSpPr/>
          <p:nvPr/>
        </p:nvSpPr>
        <p:spPr>
          <a:xfrm>
            <a:off x="6710170" y="2947321"/>
            <a:ext cx="4927615" cy="38169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Helvetica Neue"/>
                <a:ea typeface="Helvetica Neue"/>
                <a:cs typeface="Helvetica Neue"/>
                <a:sym typeface="Helvetica Neue"/>
              </a:defRPr>
            </a:pPr>
            <a:r>
              <a:t>“A vision should be a picture of the future, close enough that the feasibility can still be seen, but already far enough to arouse the enthusiasm of your company for a new reality.”  </a:t>
            </a:r>
          </a:p>
          <a:p>
            <a:pPr>
              <a:defRPr sz="2000" b="1" i="1"/>
            </a:pPr>
            <a:endParaRPr/>
          </a:p>
          <a:p>
            <a:pPr>
              <a:defRPr sz="2000" b="1" i="1"/>
            </a:pPr>
            <a:endParaRPr/>
          </a:p>
          <a:p>
            <a:pPr>
              <a:defRPr sz="2400" b="1" i="1">
                <a:latin typeface="Calibri"/>
                <a:ea typeface="Calibri"/>
                <a:cs typeface="Calibri"/>
                <a:sym typeface="Calibri"/>
              </a:defRPr>
            </a:pPr>
            <a:endParaRPr/>
          </a:p>
          <a:p>
            <a:pPr>
              <a:defRPr sz="2000" i="1"/>
            </a:pPr>
            <a:endParaRPr/>
          </a:p>
        </p:txBody>
      </p:sp>
      <p:graphicFrame>
        <p:nvGraphicFramePr>
          <p:cNvPr id="240" name="Table 240"/>
          <p:cNvGraphicFramePr/>
          <p:nvPr/>
        </p:nvGraphicFramePr>
        <p:xfrm>
          <a:off x="939351" y="3039396"/>
          <a:ext cx="5434593" cy="2746789"/>
        </p:xfrm>
        <a:graphic>
          <a:graphicData uri="http://schemas.openxmlformats.org/drawingml/2006/table">
            <a:tbl>
              <a:tblPr bandRow="1">
                <a:tableStyleId>{4C3C2611-4C71-4FC5-86AE-919BDF0F9419}</a:tableStyleId>
              </a:tblPr>
              <a:tblGrid>
                <a:gridCol w="5434593"/>
              </a:tblGrid>
              <a:tr h="656921">
                <a:tc>
                  <a:txBody>
                    <a:bodyPr/>
                    <a:lstStyle/>
                    <a:p>
                      <a:pPr marL="228600" indent="-228600" algn="l">
                        <a:spcBef>
                          <a:spcPts val="900"/>
                        </a:spcBef>
                        <a:defRPr sz="1800"/>
                      </a:pPr>
                      <a:r>
                        <a:rPr sz="2000">
                          <a:latin typeface="Helvetica Neue"/>
                          <a:ea typeface="Helvetica Neue"/>
                          <a:cs typeface="Helvetica Neue"/>
                          <a:sym typeface="Helvetica Neue"/>
                        </a:rPr>
                        <a:t>¬	Where do we have to go?</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How do we have to develop further?</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1800"/>
                      </a:pPr>
                      <a:r>
                        <a:rPr sz="2000">
                          <a:latin typeface="Helvetica Neue"/>
                          <a:ea typeface="Helvetica Neue"/>
                          <a:cs typeface="Helvetica Neue"/>
                          <a:sym typeface="Helvetica Neue"/>
                        </a:rPr>
                        <a:t>¬	How can we secure existence and growth?</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25602">
                <a:tc>
                  <a:txBody>
                    <a:bodyPr/>
                    <a:lstStyle/>
                    <a:p>
                      <a:pPr marL="228600" indent="-228600" algn="l">
                        <a:spcBef>
                          <a:spcPts val="900"/>
                        </a:spcBef>
                        <a:defRPr sz="1800"/>
                      </a:pPr>
                      <a:r>
                        <a:rPr sz="2000">
                          <a:latin typeface="Helvetica Neue"/>
                          <a:ea typeface="Helvetica Neue"/>
                          <a:cs typeface="Helvetica Neue"/>
                          <a:sym typeface="Helvetica Neue"/>
                        </a:rPr>
                        <a:t>¬	What are we dealing of?</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animBg="1" advAuto="0"/>
      <p:bldP spid="240"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2291017" y="3019247"/>
            <a:ext cx="7609967" cy="8195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Helvetica Neue"/>
                <a:ea typeface="Helvetica Neue"/>
                <a:cs typeface="Helvetica Neue"/>
                <a:sym typeface="Helvetica Neue"/>
              </a:defRPr>
            </a:lvl1pPr>
          </a:lstStyle>
          <a:p>
            <a:r>
              <a:t>BO-Design (Furniture Design) „To make BoConcept no. 1 brand within urban interiors.“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image11.png"/>
          <p:cNvPicPr>
            <a:picLocks noChangeAspect="1"/>
          </p:cNvPicPr>
          <p:nvPr/>
        </p:nvPicPr>
        <p:blipFill>
          <a:blip r:embed="rId3">
            <a:extLst/>
          </a:blip>
          <a:srcRect t="17665" r="16766" b="55354"/>
          <a:stretch>
            <a:fillRect/>
          </a:stretch>
        </p:blipFill>
        <p:spPr>
          <a:xfrm>
            <a:off x="2278745" y="1954159"/>
            <a:ext cx="7342449" cy="3385019"/>
          </a:xfrm>
          <a:prstGeom prst="rect">
            <a:avLst/>
          </a:prstGeom>
          <a:ln w="12700">
            <a:miter lim="400000"/>
          </a:ln>
        </p:spPr>
      </p:pic>
      <p:sp>
        <p:nvSpPr>
          <p:cNvPr id="245" name="Shape 245"/>
          <p:cNvSpPr/>
          <p:nvPr/>
        </p:nvSpPr>
        <p:spPr>
          <a:xfrm>
            <a:off x="862249" y="1163025"/>
            <a:ext cx="3898938" cy="6043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800">
                <a:latin typeface="Helvetica Neue Medium"/>
                <a:ea typeface="Helvetica Neue Medium"/>
                <a:cs typeface="Helvetica Neue Medium"/>
                <a:sym typeface="Helvetica Neue Medium"/>
              </a:defRPr>
            </a:lvl1pPr>
          </a:lstStyle>
          <a:p>
            <a:r>
              <a:t>Time to analyse!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12.png"/>
          <p:cNvPicPr>
            <a:picLocks noChangeAspect="1"/>
          </p:cNvPicPr>
          <p:nvPr/>
        </p:nvPicPr>
        <p:blipFill>
          <a:blip r:embed="rId3">
            <a:extLst/>
          </a:blip>
          <a:srcRect t="5049" b="18786"/>
          <a:stretch>
            <a:fillRect/>
          </a:stretch>
        </p:blipFill>
        <p:spPr>
          <a:xfrm>
            <a:off x="3544828" y="274669"/>
            <a:ext cx="5379402" cy="5827004"/>
          </a:xfrm>
          <a:prstGeom prst="rect">
            <a:avLst/>
          </a:prstGeom>
          <a:ln w="12700">
            <a:miter lim="400000"/>
          </a:ln>
        </p:spPr>
      </p:pic>
      <p:sp>
        <p:nvSpPr>
          <p:cNvPr id="250" name="Shape 250"/>
          <p:cNvSpPr/>
          <p:nvPr/>
        </p:nvSpPr>
        <p:spPr>
          <a:xfrm>
            <a:off x="828383" y="2733597"/>
            <a:ext cx="3729900" cy="10361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69850" indent="-139700">
              <a:defRPr sz="2800">
                <a:latin typeface="Helvetica Neue Medium"/>
                <a:ea typeface="Helvetica Neue Medium"/>
                <a:cs typeface="Helvetica Neue Medium"/>
                <a:sym typeface="Helvetica Neue Medium"/>
              </a:defRPr>
            </a:pPr>
            <a:r>
              <a:t>SWOT</a:t>
            </a:r>
            <a:br/>
            <a:r>
              <a:t>analysis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2538538" y="850827"/>
            <a:ext cx="7540771" cy="6043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800">
                <a:latin typeface="Helvetica Neue Medium"/>
                <a:ea typeface="Helvetica Neue Medium"/>
                <a:cs typeface="Helvetica Neue Medium"/>
                <a:sym typeface="Helvetica Neue Medium"/>
              </a:defRPr>
            </a:lvl1pPr>
          </a:lstStyle>
          <a:p>
            <a:r>
              <a:t>From Mission to your specific market goals</a:t>
            </a:r>
          </a:p>
        </p:txBody>
      </p:sp>
      <p:pic>
        <p:nvPicPr>
          <p:cNvPr id="255" name="image11.png"/>
          <p:cNvPicPr>
            <a:picLocks noChangeAspect="1"/>
          </p:cNvPicPr>
          <p:nvPr/>
        </p:nvPicPr>
        <p:blipFill>
          <a:blip r:embed="rId3">
            <a:extLst/>
          </a:blip>
          <a:srcRect l="260" t="17545" r="13775" b="45176"/>
          <a:stretch>
            <a:fillRect/>
          </a:stretch>
        </p:blipFill>
        <p:spPr>
          <a:xfrm>
            <a:off x="2687174" y="1571798"/>
            <a:ext cx="7463503" cy="4603124"/>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1982018" y="944918"/>
            <a:ext cx="8227964" cy="60433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800">
                <a:latin typeface="Helvetica Neue Medium"/>
                <a:ea typeface="Helvetica Neue Medium"/>
                <a:cs typeface="Helvetica Neue Medium"/>
                <a:sym typeface="Helvetica Neue Medium"/>
              </a:defRPr>
            </a:lvl1pPr>
          </a:lstStyle>
          <a:p>
            <a:r>
              <a:t>From the mission to your strategy</a:t>
            </a:r>
          </a:p>
        </p:txBody>
      </p:sp>
      <p:pic>
        <p:nvPicPr>
          <p:cNvPr id="260" name="image11.png"/>
          <p:cNvPicPr>
            <a:picLocks noChangeAspect="1"/>
          </p:cNvPicPr>
          <p:nvPr/>
        </p:nvPicPr>
        <p:blipFill>
          <a:blip r:embed="rId3">
            <a:extLst/>
          </a:blip>
          <a:srcRect l="261" t="17545" r="13776" b="35331"/>
          <a:stretch>
            <a:fillRect/>
          </a:stretch>
        </p:blipFill>
        <p:spPr>
          <a:xfrm>
            <a:off x="3439517" y="1836270"/>
            <a:ext cx="5312982" cy="4142138"/>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51Z7j-A+K7L._SL300_.jpg"/>
          <p:cNvPicPr>
            <a:picLocks noChangeAspect="1"/>
          </p:cNvPicPr>
          <p:nvPr/>
        </p:nvPicPr>
        <p:blipFill>
          <a:blip r:embed="rId2">
            <a:extLst/>
          </a:blip>
          <a:stretch>
            <a:fillRect/>
          </a:stretch>
        </p:blipFill>
        <p:spPr>
          <a:xfrm>
            <a:off x="2378611" y="1380175"/>
            <a:ext cx="4097649" cy="4097650"/>
          </a:xfrm>
          <a:prstGeom prst="rect">
            <a:avLst/>
          </a:prstGeom>
          <a:ln w="12700">
            <a:miter lim="400000"/>
          </a:ln>
        </p:spPr>
      </p:pic>
      <p:pic>
        <p:nvPicPr>
          <p:cNvPr id="265" name="22351563.jpg"/>
          <p:cNvPicPr>
            <a:picLocks noChangeAspect="1"/>
          </p:cNvPicPr>
          <p:nvPr/>
        </p:nvPicPr>
        <p:blipFill>
          <a:blip r:embed="rId3">
            <a:extLst/>
          </a:blip>
          <a:stretch>
            <a:fillRect/>
          </a:stretch>
        </p:blipFill>
        <p:spPr>
          <a:xfrm>
            <a:off x="7160161" y="1380175"/>
            <a:ext cx="2653228" cy="4097650"/>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14.png"/>
          <p:cNvPicPr>
            <a:picLocks noChangeAspect="1"/>
          </p:cNvPicPr>
          <p:nvPr/>
        </p:nvPicPr>
        <p:blipFill>
          <a:blip r:embed="rId2">
            <a:extLst/>
          </a:blip>
          <a:srcRect t="4835" r="16220"/>
          <a:stretch>
            <a:fillRect/>
          </a:stretch>
        </p:blipFill>
        <p:spPr>
          <a:xfrm>
            <a:off x="3109211" y="635595"/>
            <a:ext cx="6681985" cy="5586713"/>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15-enhanced.png"/>
          <p:cNvPicPr>
            <a:picLocks noChangeAspect="1"/>
          </p:cNvPicPr>
          <p:nvPr/>
        </p:nvPicPr>
        <p:blipFill>
          <a:blip r:embed="rId2">
            <a:extLst/>
          </a:blip>
          <a:srcRect t="2168" b="2168"/>
          <a:stretch>
            <a:fillRect/>
          </a:stretch>
        </p:blipFill>
        <p:spPr>
          <a:xfrm>
            <a:off x="1268872" y="908248"/>
            <a:ext cx="5490548" cy="5041458"/>
          </a:xfrm>
          <a:prstGeom prst="rect">
            <a:avLst/>
          </a:prstGeom>
          <a:ln w="12700">
            <a:miter lim="400000"/>
          </a:ln>
        </p:spPr>
      </p:pic>
      <p:graphicFrame>
        <p:nvGraphicFramePr>
          <p:cNvPr id="270" name="Table 270"/>
          <p:cNvGraphicFramePr/>
          <p:nvPr/>
        </p:nvGraphicFramePr>
        <p:xfrm>
          <a:off x="7814285" y="2418405"/>
          <a:ext cx="3754555" cy="2021187"/>
        </p:xfrm>
        <a:graphic>
          <a:graphicData uri="http://schemas.openxmlformats.org/drawingml/2006/table">
            <a:tbl>
              <a:tblPr bandRow="1">
                <a:tableStyleId>{4C3C2611-4C71-4FC5-86AE-919BDF0F9419}</a:tableStyleId>
              </a:tblPr>
              <a:tblGrid>
                <a:gridCol w="3754555"/>
              </a:tblGrid>
              <a:tr h="656921">
                <a:tc>
                  <a:txBody>
                    <a:bodyPr/>
                    <a:lstStyle/>
                    <a:p>
                      <a:pPr marL="228600" indent="-228600" algn="l">
                        <a:spcBef>
                          <a:spcPts val="900"/>
                        </a:spcBef>
                        <a:defRPr sz="1800"/>
                      </a:pPr>
                      <a:r>
                        <a:rPr sz="2000">
                          <a:latin typeface="Helvetica Neue"/>
                          <a:ea typeface="Helvetica Neue"/>
                          <a:cs typeface="Helvetica Neue"/>
                          <a:sym typeface="Helvetica Neue"/>
                        </a:rPr>
                        <a:t>¬ Tangible/Intangible/service</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5 product levels</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1800"/>
                      </a:pPr>
                      <a:r>
                        <a:rPr sz="2000">
                          <a:latin typeface="Helvetica Neue"/>
                          <a:ea typeface="Helvetica Neue"/>
                          <a:cs typeface="Helvetica Neue"/>
                          <a:sym typeface="Helvetica Neue"/>
                        </a:rPr>
                        <a:t>¬	product life cycle/timing</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image17.png"/>
          <p:cNvPicPr>
            <a:picLocks noChangeAspect="1"/>
          </p:cNvPicPr>
          <p:nvPr/>
        </p:nvPicPr>
        <p:blipFill>
          <a:blip r:embed="rId3">
            <a:extLst/>
          </a:blip>
          <a:stretch>
            <a:fillRect/>
          </a:stretch>
        </p:blipFill>
        <p:spPr>
          <a:xfrm>
            <a:off x="1581712" y="874625"/>
            <a:ext cx="4864690" cy="5108750"/>
          </a:xfrm>
          <a:prstGeom prst="rect">
            <a:avLst/>
          </a:prstGeom>
          <a:ln w="12700">
            <a:miter lim="400000"/>
          </a:ln>
        </p:spPr>
      </p:pic>
      <p:graphicFrame>
        <p:nvGraphicFramePr>
          <p:cNvPr id="273" name="Table 273"/>
          <p:cNvGraphicFramePr/>
          <p:nvPr/>
        </p:nvGraphicFramePr>
        <p:xfrm>
          <a:off x="7758646" y="2418405"/>
          <a:ext cx="3754555" cy="2021187"/>
        </p:xfrm>
        <a:graphic>
          <a:graphicData uri="http://schemas.openxmlformats.org/drawingml/2006/table">
            <a:tbl>
              <a:tblPr bandRow="1">
                <a:tableStyleId>{4C3C2611-4C71-4FC5-86AE-919BDF0F9419}</a:tableStyleId>
              </a:tblPr>
              <a:tblGrid>
                <a:gridCol w="3754555"/>
              </a:tblGrid>
              <a:tr h="656921">
                <a:tc>
                  <a:txBody>
                    <a:bodyPr/>
                    <a:lstStyle/>
                    <a:p>
                      <a:pPr marL="228600" indent="-228600" algn="l">
                        <a:spcBef>
                          <a:spcPts val="900"/>
                        </a:spcBef>
                        <a:defRPr sz="1800"/>
                      </a:pPr>
                      <a:r>
                        <a:rPr sz="2000">
                          <a:latin typeface="Helvetica Neue"/>
                          <a:ea typeface="Helvetica Neue"/>
                          <a:cs typeface="Helvetica Neue"/>
                          <a:sym typeface="Helvetica Neue"/>
                        </a:rPr>
                        <a:t>¬ customers´point of view</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competative</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1800"/>
                      </a:pPr>
                      <a:r>
                        <a:rPr sz="2000">
                          <a:latin typeface="Helvetica Neue"/>
                          <a:ea typeface="Helvetica Neue"/>
                          <a:cs typeface="Helvetica Neue"/>
                          <a:sym typeface="Helvetica Neue"/>
                        </a:rPr>
                        <a:t>¬	augmented product level</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 name="Table 204"/>
          <p:cNvGraphicFramePr/>
          <p:nvPr/>
        </p:nvGraphicFramePr>
        <p:xfrm>
          <a:off x="499085" y="2110739"/>
          <a:ext cx="11193830" cy="3240352"/>
        </p:xfrm>
        <a:graphic>
          <a:graphicData uri="http://schemas.openxmlformats.org/drawingml/2006/table">
            <a:tbl>
              <a:tblPr bandRow="1">
                <a:tableStyleId>{4C3C2611-4C71-4FC5-86AE-919BDF0F9419}</a:tableStyleId>
              </a:tblPr>
              <a:tblGrid>
                <a:gridCol w="11193830"/>
              </a:tblGrid>
              <a:tr h="529612">
                <a:tc>
                  <a:txBody>
                    <a:bodyPr/>
                    <a:lstStyle/>
                    <a:p>
                      <a:pPr marL="228600" indent="-228600" algn="l">
                        <a:lnSpc>
                          <a:spcPct val="114166"/>
                        </a:lnSpc>
                        <a:spcBef>
                          <a:spcPts val="900"/>
                        </a:spcBef>
                        <a:defRPr sz="1800"/>
                      </a:pPr>
                      <a:r>
                        <a:rPr sz="2000" b="1">
                          <a:latin typeface="Helvetica Neue"/>
                          <a:ea typeface="Helvetica Neue"/>
                          <a:cs typeface="Helvetica Neue"/>
                          <a:sym typeface="Helvetica Neue"/>
                        </a:rPr>
                        <a:t>STRUCTURE-RELATED FEATURES OF THE CCI</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usually freelancers or small companies (&lt; 10 people)</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Pioneers of new business models (profit, non-profit, interlinked models)</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16540">
                <a:tc>
                  <a:txBody>
                    <a:bodyPr/>
                    <a:lstStyle/>
                    <a:p>
                      <a:pPr marL="228600" indent="-228600" algn="l">
                        <a:spcBef>
                          <a:spcPts val="900"/>
                        </a:spcBef>
                        <a:defRPr sz="1800"/>
                      </a:pPr>
                      <a:r>
                        <a:rPr sz="2000">
                          <a:latin typeface="Helvetica Neue"/>
                          <a:ea typeface="Helvetica Neue"/>
                          <a:cs typeface="Helvetica Neue"/>
                          <a:sym typeface="Helvetica Neue"/>
                        </a:rPr>
                        <a:t>¬	Interconnectivity of the artistic &amp; cultural production sphere</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80358">
                <a:tc>
                  <a:txBody>
                    <a:bodyPr/>
                    <a:lstStyle/>
                    <a:p>
                      <a:pPr marL="228600" indent="-228600" algn="l">
                        <a:spcBef>
                          <a:spcPts val="900"/>
                        </a:spcBef>
                        <a:defRPr sz="1800"/>
                      </a:pPr>
                      <a:r>
                        <a:rPr sz="2000">
                          <a:latin typeface="Helvetica Neue"/>
                          <a:ea typeface="Helvetica Neue"/>
                          <a:cs typeface="Helvetica Neue"/>
                          <a:sym typeface="Helvetica Neue"/>
                        </a:rPr>
                        <a:t>¬	high decision level to start a business, high company closing</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image18.png"/>
          <p:cNvPicPr>
            <a:picLocks noChangeAspect="1"/>
          </p:cNvPicPr>
          <p:nvPr/>
        </p:nvPicPr>
        <p:blipFill>
          <a:blip r:embed="rId3">
            <a:extLst/>
          </a:blip>
          <a:stretch>
            <a:fillRect/>
          </a:stretch>
        </p:blipFill>
        <p:spPr>
          <a:xfrm>
            <a:off x="1550249" y="829530"/>
            <a:ext cx="5215923" cy="5239528"/>
          </a:xfrm>
          <a:prstGeom prst="rect">
            <a:avLst/>
          </a:prstGeom>
          <a:ln w="12700">
            <a:miter lim="400000"/>
          </a:ln>
        </p:spPr>
      </p:pic>
      <p:graphicFrame>
        <p:nvGraphicFramePr>
          <p:cNvPr id="278" name="Table 278"/>
          <p:cNvGraphicFramePr/>
          <p:nvPr/>
        </p:nvGraphicFramePr>
        <p:xfrm>
          <a:off x="7797351" y="2418405"/>
          <a:ext cx="3754555" cy="2021187"/>
        </p:xfrm>
        <a:graphic>
          <a:graphicData uri="http://schemas.openxmlformats.org/drawingml/2006/table">
            <a:tbl>
              <a:tblPr bandRow="1">
                <a:tableStyleId>{4C3C2611-4C71-4FC5-86AE-919BDF0F9419}</a:tableStyleId>
              </a:tblPr>
              <a:tblGrid>
                <a:gridCol w="3754555"/>
              </a:tblGrid>
              <a:tr h="656921">
                <a:tc>
                  <a:txBody>
                    <a:bodyPr/>
                    <a:lstStyle/>
                    <a:p>
                      <a:pPr marL="228600" indent="-228600" algn="l">
                        <a:spcBef>
                          <a:spcPts val="900"/>
                        </a:spcBef>
                        <a:defRPr sz="1800"/>
                      </a:pPr>
                      <a:r>
                        <a:rPr sz="2000">
                          <a:latin typeface="Helvetica Neue"/>
                          <a:ea typeface="Helvetica Neue"/>
                          <a:cs typeface="Helvetica Neue"/>
                          <a:sym typeface="Helvetica Neue"/>
                        </a:rPr>
                        <a:t>¬ real &amp; virtual</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appropriate place</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1800"/>
                      </a:pPr>
                      <a:r>
                        <a:rPr sz="2000">
                          <a:latin typeface="Helvetica Neue"/>
                          <a:ea typeface="Helvetica Neue"/>
                          <a:cs typeface="Helvetica Neue"/>
                          <a:sym typeface="Helvetica Neue"/>
                        </a:rPr>
                        <a:t>¬	whole process</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20.png"/>
          <p:cNvPicPr>
            <a:picLocks noChangeAspect="1"/>
          </p:cNvPicPr>
          <p:nvPr/>
        </p:nvPicPr>
        <p:blipFill>
          <a:blip r:embed="rId3">
            <a:extLst/>
          </a:blip>
          <a:srcRect l="22436" t="18068" r="32546" b="50712"/>
          <a:stretch>
            <a:fillRect/>
          </a:stretch>
        </p:blipFill>
        <p:spPr>
          <a:xfrm>
            <a:off x="3312914" y="495498"/>
            <a:ext cx="5566363" cy="5460422"/>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Bildschirmfoto 2018-01-30 um 10.12.22.png"/>
          <p:cNvPicPr>
            <a:picLocks noChangeAspect="1"/>
          </p:cNvPicPr>
          <p:nvPr/>
        </p:nvPicPr>
        <p:blipFill>
          <a:blip r:embed="rId2">
            <a:extLst/>
          </a:blip>
          <a:stretch>
            <a:fillRect/>
          </a:stretch>
        </p:blipFill>
        <p:spPr>
          <a:xfrm>
            <a:off x="5910086" y="1614138"/>
            <a:ext cx="5587785" cy="3385435"/>
          </a:xfrm>
          <a:prstGeom prst="rect">
            <a:avLst/>
          </a:prstGeom>
          <a:ln w="12700">
            <a:miter lim="400000"/>
          </a:ln>
        </p:spPr>
      </p:pic>
      <p:pic>
        <p:nvPicPr>
          <p:cNvPr id="287" name="mentionmapp-dot-com.png"/>
          <p:cNvPicPr>
            <a:picLocks noChangeAspect="1"/>
          </p:cNvPicPr>
          <p:nvPr/>
        </p:nvPicPr>
        <p:blipFill>
          <a:blip r:embed="rId3">
            <a:extLst/>
          </a:blip>
          <a:stretch>
            <a:fillRect/>
          </a:stretch>
        </p:blipFill>
        <p:spPr>
          <a:xfrm>
            <a:off x="224366" y="1141347"/>
            <a:ext cx="5587785" cy="4331017"/>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Bildschirmfoto 2018-01-30 um 10.15.21.png"/>
          <p:cNvPicPr>
            <a:picLocks noChangeAspect="1"/>
          </p:cNvPicPr>
          <p:nvPr/>
        </p:nvPicPr>
        <p:blipFill>
          <a:blip r:embed="rId2">
            <a:extLst/>
          </a:blip>
          <a:stretch>
            <a:fillRect/>
          </a:stretch>
        </p:blipFill>
        <p:spPr>
          <a:xfrm>
            <a:off x="678413" y="1673026"/>
            <a:ext cx="5706285" cy="3384948"/>
          </a:xfrm>
          <a:prstGeom prst="rect">
            <a:avLst/>
          </a:prstGeom>
          <a:ln w="12700">
            <a:miter lim="400000"/>
          </a:ln>
        </p:spPr>
      </p:pic>
      <p:pic>
        <p:nvPicPr>
          <p:cNvPr id="290" name="polymer-elements.png"/>
          <p:cNvPicPr>
            <a:picLocks noChangeAspect="1"/>
          </p:cNvPicPr>
          <p:nvPr/>
        </p:nvPicPr>
        <p:blipFill>
          <a:blip r:embed="rId3">
            <a:extLst/>
          </a:blip>
          <a:srcRect/>
          <a:stretch>
            <a:fillRect/>
          </a:stretch>
        </p:blipFill>
        <p:spPr>
          <a:xfrm>
            <a:off x="6729663" y="1715726"/>
            <a:ext cx="4834714" cy="3299726"/>
          </a:xfrm>
          <a:prstGeom prst="rect">
            <a:avLst/>
          </a:prstGeom>
          <a:ln w="12700">
            <a:miter lim="400000"/>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image21.png"/>
          <p:cNvPicPr>
            <a:picLocks noChangeAspect="1"/>
          </p:cNvPicPr>
          <p:nvPr/>
        </p:nvPicPr>
        <p:blipFill>
          <a:blip r:embed="rId3">
            <a:extLst/>
          </a:blip>
          <a:stretch>
            <a:fillRect/>
          </a:stretch>
        </p:blipFill>
        <p:spPr>
          <a:xfrm>
            <a:off x="1205235" y="795341"/>
            <a:ext cx="5617644" cy="5267318"/>
          </a:xfrm>
          <a:prstGeom prst="rect">
            <a:avLst/>
          </a:prstGeom>
          <a:ln w="12700">
            <a:miter lim="400000"/>
          </a:ln>
        </p:spPr>
      </p:pic>
      <p:graphicFrame>
        <p:nvGraphicFramePr>
          <p:cNvPr id="293" name="Table 293"/>
          <p:cNvGraphicFramePr/>
          <p:nvPr/>
        </p:nvGraphicFramePr>
        <p:xfrm>
          <a:off x="7729618" y="2418405"/>
          <a:ext cx="3754555" cy="2021187"/>
        </p:xfrm>
        <a:graphic>
          <a:graphicData uri="http://schemas.openxmlformats.org/drawingml/2006/table">
            <a:tbl>
              <a:tblPr bandRow="1">
                <a:tableStyleId>{4C3C2611-4C71-4FC5-86AE-919BDF0F9419}</a:tableStyleId>
              </a:tblPr>
              <a:tblGrid>
                <a:gridCol w="3754555"/>
              </a:tblGrid>
              <a:tr h="656921">
                <a:tc>
                  <a:txBody>
                    <a:bodyPr/>
                    <a:lstStyle/>
                    <a:p>
                      <a:pPr marL="228600" indent="-228600" algn="l">
                        <a:spcBef>
                          <a:spcPts val="900"/>
                        </a:spcBef>
                        <a:defRPr sz="1800"/>
                      </a:pPr>
                      <a:r>
                        <a:rPr sz="2000">
                          <a:latin typeface="Helvetica Neue"/>
                          <a:ea typeface="Helvetica Neue"/>
                          <a:cs typeface="Helvetica Neue"/>
                          <a:sym typeface="Helvetica Neue"/>
                        </a:rPr>
                        <a:t>¬ representation</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support</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1800"/>
                      </a:pPr>
                      <a:r>
                        <a:rPr sz="2000">
                          <a:latin typeface="Helvetica Neue"/>
                          <a:ea typeface="Helvetica Neue"/>
                          <a:cs typeface="Helvetica Neue"/>
                          <a:sym typeface="Helvetica Neue"/>
                        </a:rPr>
                        <a:t>¬	reviews</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22.png"/>
          <p:cNvPicPr>
            <a:picLocks noChangeAspect="1"/>
          </p:cNvPicPr>
          <p:nvPr/>
        </p:nvPicPr>
        <p:blipFill>
          <a:blip r:embed="rId3">
            <a:extLst/>
          </a:blip>
          <a:srcRect t="5499" b="5499"/>
          <a:stretch>
            <a:fillRect/>
          </a:stretch>
        </p:blipFill>
        <p:spPr>
          <a:xfrm>
            <a:off x="1296653" y="872132"/>
            <a:ext cx="5434890" cy="5113645"/>
          </a:xfrm>
          <a:prstGeom prst="rect">
            <a:avLst/>
          </a:prstGeom>
          <a:ln w="12700">
            <a:miter lim="400000"/>
          </a:ln>
        </p:spPr>
      </p:pic>
      <p:graphicFrame>
        <p:nvGraphicFramePr>
          <p:cNvPr id="298" name="Table 298"/>
          <p:cNvGraphicFramePr/>
          <p:nvPr/>
        </p:nvGraphicFramePr>
        <p:xfrm>
          <a:off x="7757789" y="2418405"/>
          <a:ext cx="3754555" cy="2021187"/>
        </p:xfrm>
        <a:graphic>
          <a:graphicData uri="http://schemas.openxmlformats.org/drawingml/2006/table">
            <a:tbl>
              <a:tblPr bandRow="1">
                <a:tableStyleId>{4C3C2611-4C71-4FC5-86AE-919BDF0F9419}</a:tableStyleId>
              </a:tblPr>
              <a:tblGrid>
                <a:gridCol w="3754555"/>
              </a:tblGrid>
              <a:tr h="656921">
                <a:tc>
                  <a:txBody>
                    <a:bodyPr/>
                    <a:lstStyle/>
                    <a:p>
                      <a:pPr marL="228600" indent="-228600" algn="l">
                        <a:spcBef>
                          <a:spcPts val="900"/>
                        </a:spcBef>
                        <a:defRPr sz="1800"/>
                      </a:pPr>
                      <a:r>
                        <a:rPr sz="2000">
                          <a:latin typeface="Helvetica Neue"/>
                          <a:ea typeface="Helvetica Neue"/>
                          <a:cs typeface="Helvetica Neue"/>
                          <a:sym typeface="Helvetica Neue"/>
                        </a:rPr>
                        <a:t>¬ interface</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experience</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1800"/>
                      </a:pPr>
                      <a:r>
                        <a:rPr sz="2000">
                          <a:latin typeface="Helvetica Neue"/>
                          <a:ea typeface="Helvetica Neue"/>
                          <a:cs typeface="Helvetica Neue"/>
                          <a:sym typeface="Helvetica Neue"/>
                        </a:rPr>
                        <a:t>¬	customer journey</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image23.png"/>
          <p:cNvPicPr>
            <a:picLocks noChangeAspect="1"/>
          </p:cNvPicPr>
          <p:nvPr/>
        </p:nvPicPr>
        <p:blipFill>
          <a:blip r:embed="rId3">
            <a:extLst/>
          </a:blip>
          <a:srcRect/>
          <a:stretch>
            <a:fillRect/>
          </a:stretch>
        </p:blipFill>
        <p:spPr>
          <a:xfrm>
            <a:off x="1456594" y="881856"/>
            <a:ext cx="5115102" cy="5094297"/>
          </a:xfrm>
          <a:prstGeom prst="rect">
            <a:avLst/>
          </a:prstGeom>
          <a:ln w="12700">
            <a:miter lim="400000"/>
          </a:ln>
        </p:spPr>
      </p:pic>
      <p:graphicFrame>
        <p:nvGraphicFramePr>
          <p:cNvPr id="303" name="Table 303"/>
          <p:cNvGraphicFramePr/>
          <p:nvPr/>
        </p:nvGraphicFramePr>
        <p:xfrm>
          <a:off x="7706989" y="2418405"/>
          <a:ext cx="3754555" cy="2021187"/>
        </p:xfrm>
        <a:graphic>
          <a:graphicData uri="http://schemas.openxmlformats.org/drawingml/2006/table">
            <a:tbl>
              <a:tblPr bandRow="1">
                <a:tableStyleId>{4C3C2611-4C71-4FC5-86AE-919BDF0F9419}</a:tableStyleId>
              </a:tblPr>
              <a:tblGrid>
                <a:gridCol w="3754555"/>
              </a:tblGrid>
              <a:tr h="656921">
                <a:tc>
                  <a:txBody>
                    <a:bodyPr/>
                    <a:lstStyle/>
                    <a:p>
                      <a:pPr marL="228600" indent="-228600" algn="l">
                        <a:spcBef>
                          <a:spcPts val="900"/>
                        </a:spcBef>
                        <a:defRPr sz="1800"/>
                      </a:pPr>
                      <a:r>
                        <a:rPr sz="2000">
                          <a:latin typeface="Helvetica Neue"/>
                          <a:ea typeface="Helvetica Neue"/>
                          <a:cs typeface="Helvetica Neue"/>
                          <a:sym typeface="Helvetica Neue"/>
                        </a:rPr>
                        <a:t>¬ reduce customers risk</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reference material</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1800"/>
                      </a:pPr>
                      <a:r>
                        <a:rPr sz="2000">
                          <a:latin typeface="Helvetica Neue"/>
                          <a:ea typeface="Helvetica Neue"/>
                          <a:cs typeface="Helvetica Neue"/>
                          <a:sym typeface="Helvetica Neue"/>
                        </a:rPr>
                        <a:t>¬	permises</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image24-enhanced.jpeg"/>
          <p:cNvPicPr>
            <a:picLocks noChangeAspect="1"/>
          </p:cNvPicPr>
          <p:nvPr/>
        </p:nvPicPr>
        <p:blipFill>
          <a:blip r:embed="rId3">
            <a:extLst/>
          </a:blip>
          <a:srcRect l="9878" t="2646" r="12214" b="50750"/>
          <a:stretch>
            <a:fillRect/>
          </a:stretch>
        </p:blipFill>
        <p:spPr>
          <a:xfrm>
            <a:off x="122742" y="950675"/>
            <a:ext cx="6066083" cy="5202725"/>
          </a:xfrm>
          <a:prstGeom prst="rect">
            <a:avLst/>
          </a:prstGeom>
          <a:ln w="12700">
            <a:miter lim="400000"/>
          </a:ln>
        </p:spPr>
      </p:pic>
      <p:pic>
        <p:nvPicPr>
          <p:cNvPr id="308" name="image24-enhanced.jpeg"/>
          <p:cNvPicPr>
            <a:picLocks noChangeAspect="1"/>
          </p:cNvPicPr>
          <p:nvPr/>
        </p:nvPicPr>
        <p:blipFill>
          <a:blip r:embed="rId3">
            <a:extLst/>
          </a:blip>
          <a:srcRect l="10843" t="49248" r="13848" b="4512"/>
          <a:stretch>
            <a:fillRect/>
          </a:stretch>
        </p:blipFill>
        <p:spPr>
          <a:xfrm>
            <a:off x="6074063" y="1061734"/>
            <a:ext cx="5791985" cy="5098879"/>
          </a:xfrm>
          <a:prstGeom prst="rect">
            <a:avLst/>
          </a:prstGeom>
          <a:ln w="12700">
            <a:miter lim="400000"/>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image1.png"/>
          <p:cNvPicPr>
            <a:picLocks noChangeAspect="1"/>
          </p:cNvPicPr>
          <p:nvPr/>
        </p:nvPicPr>
        <p:blipFill>
          <a:blip r:embed="rId2">
            <a:extLst/>
          </a:blip>
          <a:stretch>
            <a:fillRect/>
          </a:stretch>
        </p:blipFill>
        <p:spPr>
          <a:xfrm>
            <a:off x="3938108" y="954112"/>
            <a:ext cx="4585542" cy="1205431"/>
          </a:xfrm>
          <a:prstGeom prst="rect">
            <a:avLst/>
          </a:prstGeom>
          <a:ln w="12700">
            <a:miter lim="400000"/>
          </a:ln>
        </p:spPr>
      </p:pic>
      <p:pic>
        <p:nvPicPr>
          <p:cNvPr id="313" name="image2.jpg"/>
          <p:cNvPicPr>
            <a:picLocks noChangeAspect="1"/>
          </p:cNvPicPr>
          <p:nvPr/>
        </p:nvPicPr>
        <p:blipFill>
          <a:blip r:embed="rId3">
            <a:extLst/>
          </a:blip>
          <a:stretch>
            <a:fillRect/>
          </a:stretch>
        </p:blipFill>
        <p:spPr>
          <a:xfrm>
            <a:off x="4979265" y="5835784"/>
            <a:ext cx="2265487" cy="493905"/>
          </a:xfrm>
          <a:prstGeom prst="rect">
            <a:avLst/>
          </a:prstGeom>
          <a:ln w="12700">
            <a:miter lim="400000"/>
          </a:ln>
        </p:spPr>
      </p:pic>
      <p:pic>
        <p:nvPicPr>
          <p:cNvPr id="314" name="image25.png"/>
          <p:cNvPicPr>
            <a:picLocks noChangeAspect="1"/>
          </p:cNvPicPr>
          <p:nvPr/>
        </p:nvPicPr>
        <p:blipFill>
          <a:blip r:embed="rId4">
            <a:extLst/>
          </a:blip>
          <a:stretch>
            <a:fillRect/>
          </a:stretch>
        </p:blipFill>
        <p:spPr>
          <a:xfrm>
            <a:off x="3066571" y="4111628"/>
            <a:ext cx="514351" cy="514351"/>
          </a:xfrm>
          <a:prstGeom prst="rect">
            <a:avLst/>
          </a:prstGeom>
          <a:ln w="12700">
            <a:miter lim="400000"/>
          </a:ln>
        </p:spPr>
      </p:pic>
      <p:pic>
        <p:nvPicPr>
          <p:cNvPr id="315" name="image26.png"/>
          <p:cNvPicPr>
            <a:picLocks noChangeAspect="1"/>
          </p:cNvPicPr>
          <p:nvPr/>
        </p:nvPicPr>
        <p:blipFill>
          <a:blip r:embed="rId5">
            <a:extLst/>
          </a:blip>
          <a:stretch>
            <a:fillRect/>
          </a:stretch>
        </p:blipFill>
        <p:spPr>
          <a:xfrm>
            <a:off x="6799975" y="4049160"/>
            <a:ext cx="917910" cy="687116"/>
          </a:xfrm>
          <a:prstGeom prst="rect">
            <a:avLst/>
          </a:prstGeom>
          <a:ln w="12700">
            <a:miter lim="400000"/>
          </a:ln>
        </p:spPr>
      </p:pic>
      <p:sp>
        <p:nvSpPr>
          <p:cNvPr id="316" name="Shape 316"/>
          <p:cNvSpPr/>
          <p:nvPr/>
        </p:nvSpPr>
        <p:spPr>
          <a:xfrm>
            <a:off x="7719792" y="4225881"/>
            <a:ext cx="291465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 indent="-57150">
              <a:defRPr sz="1800">
                <a:latin typeface="Calibri"/>
                <a:ea typeface="Calibri"/>
                <a:cs typeface="Calibri"/>
                <a:sym typeface="Calibri"/>
              </a:defRPr>
            </a:lvl1pPr>
          </a:lstStyle>
          <a:p>
            <a:r>
              <a:t>Icci_project</a:t>
            </a:r>
          </a:p>
        </p:txBody>
      </p:sp>
      <p:sp>
        <p:nvSpPr>
          <p:cNvPr id="317" name="Shape 317"/>
          <p:cNvSpPr/>
          <p:nvPr/>
        </p:nvSpPr>
        <p:spPr>
          <a:xfrm>
            <a:off x="3580922" y="4186192"/>
            <a:ext cx="291465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 indent="-57150">
              <a:defRPr sz="1800">
                <a:latin typeface="Calibri"/>
                <a:ea typeface="Calibri"/>
                <a:cs typeface="Calibri"/>
                <a:sym typeface="Calibri"/>
              </a:defRPr>
            </a:lvl1pPr>
          </a:lstStyle>
          <a:p>
            <a:r>
              <a:t>facebook.com/ICCIProject/</a:t>
            </a:r>
          </a:p>
        </p:txBody>
      </p:sp>
      <p:sp>
        <p:nvSpPr>
          <p:cNvPr id="318" name="Shape 318"/>
          <p:cNvSpPr/>
          <p:nvPr/>
        </p:nvSpPr>
        <p:spPr>
          <a:xfrm>
            <a:off x="4796913" y="3391518"/>
            <a:ext cx="2630190"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 indent="-57150">
              <a:defRPr sz="1800" b="1"/>
            </a:lvl1pPr>
          </a:lstStyle>
          <a:p>
            <a:r>
              <a:t>www.icciproject.com</a:t>
            </a:r>
          </a:p>
        </p:txBody>
      </p:sp>
      <p:sp>
        <p:nvSpPr>
          <p:cNvPr id="9" name="Shape 318"/>
          <p:cNvSpPr/>
          <p:nvPr/>
        </p:nvSpPr>
        <p:spPr>
          <a:xfrm>
            <a:off x="3164215" y="2451972"/>
            <a:ext cx="5895586" cy="6463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28575" indent="-57150">
              <a:defRPr sz="1800" b="1"/>
            </a:lvl1pPr>
          </a:lstStyle>
          <a:p>
            <a:pPr algn="ctr"/>
            <a:r>
              <a:rPr lang="de-DE" dirty="0" smtClean="0"/>
              <a:t>Christiana van </a:t>
            </a:r>
            <a:r>
              <a:rPr lang="de-DE" dirty="0" err="1" smtClean="0"/>
              <a:t>Osenbrüggen</a:t>
            </a:r>
            <a:r>
              <a:rPr lang="de-DE" dirty="0" smtClean="0"/>
              <a:t> &amp; Milica </a:t>
            </a:r>
            <a:r>
              <a:rPr lang="de-DE" dirty="0" err="1" smtClean="0"/>
              <a:t>Jojevic</a:t>
            </a:r>
            <a:endParaRPr lang="de-DE" dirty="0" smtClean="0"/>
          </a:p>
          <a:p>
            <a:pPr algn="ctr"/>
            <a:r>
              <a:rPr lang="de-DE" dirty="0" smtClean="0"/>
              <a:t>City </a:t>
            </a:r>
            <a:r>
              <a:rPr lang="de-DE" dirty="0" err="1" smtClean="0"/>
              <a:t>of</a:t>
            </a:r>
            <a:r>
              <a:rPr lang="de-DE" dirty="0" smtClean="0"/>
              <a:t> Gelsenkirchen, Germany</a:t>
            </a:r>
            <a:endParaRPr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image16.png"/>
          <p:cNvPicPr>
            <a:picLocks noChangeAspect="1"/>
          </p:cNvPicPr>
          <p:nvPr/>
        </p:nvPicPr>
        <p:blipFill>
          <a:blip r:embed="rId3">
            <a:extLst/>
          </a:blip>
          <a:srcRect t="26061" r="49336" b="39292"/>
          <a:stretch>
            <a:fillRect/>
          </a:stretch>
        </p:blipFill>
        <p:spPr>
          <a:xfrm rot="21598735">
            <a:off x="3299420" y="513853"/>
            <a:ext cx="5593082" cy="5410493"/>
          </a:xfrm>
          <a:prstGeom prst="rect">
            <a:avLst/>
          </a:prstGeom>
          <a:ln w="12700">
            <a:miter lim="400000"/>
          </a:ln>
        </p:spPr>
      </p:pic>
      <p:sp>
        <p:nvSpPr>
          <p:cNvPr id="207" name="Shape 207"/>
          <p:cNvSpPr/>
          <p:nvPr/>
        </p:nvSpPr>
        <p:spPr>
          <a:xfrm>
            <a:off x="791841" y="2974468"/>
            <a:ext cx="3729900" cy="10361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69850" indent="-139700">
              <a:defRPr sz="2800">
                <a:latin typeface="Helvetica Neue Medium"/>
                <a:ea typeface="Helvetica Neue Medium"/>
                <a:cs typeface="Helvetica Neue Medium"/>
                <a:sym typeface="Helvetica Neue Medium"/>
              </a:defRPr>
            </a:pPr>
            <a:r>
              <a:t>5 Levels of </a:t>
            </a:r>
          </a:p>
          <a:p>
            <a:pPr marL="69850" indent="-139700">
              <a:defRPr sz="2800">
                <a:latin typeface="Helvetica Neue Medium"/>
                <a:ea typeface="Helvetica Neue Medium"/>
                <a:cs typeface="Helvetica Neue Medium"/>
                <a:sym typeface="Helvetica Neue Medium"/>
              </a:defRPr>
            </a:pPr>
            <a:r>
              <a:t>a Product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8-filtered.jpeg"/>
          <p:cNvPicPr>
            <a:picLocks noChangeAspect="1"/>
          </p:cNvPicPr>
          <p:nvPr/>
        </p:nvPicPr>
        <p:blipFill>
          <a:blip r:embed="rId3">
            <a:extLst/>
          </a:blip>
          <a:srcRect l="11865" t="5769" r="13179" b="55280"/>
          <a:stretch>
            <a:fillRect/>
          </a:stretch>
        </p:blipFill>
        <p:spPr>
          <a:xfrm>
            <a:off x="2786789" y="759150"/>
            <a:ext cx="7575173" cy="5529753"/>
          </a:xfrm>
          <a:prstGeom prst="rect">
            <a:avLst/>
          </a:prstGeom>
          <a:ln w="12700">
            <a:miter lim="400000"/>
          </a:ln>
        </p:spPr>
      </p:pic>
      <p:sp>
        <p:nvSpPr>
          <p:cNvPr id="212" name="Shape 212"/>
          <p:cNvSpPr/>
          <p:nvPr/>
        </p:nvSpPr>
        <p:spPr>
          <a:xfrm>
            <a:off x="791841" y="2974468"/>
            <a:ext cx="3729900" cy="10361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69850" indent="-139700">
              <a:defRPr sz="2800">
                <a:latin typeface="Helvetica Neue Medium"/>
                <a:ea typeface="Helvetica Neue Medium"/>
                <a:cs typeface="Helvetica Neue Medium"/>
                <a:sym typeface="Helvetica Neue Medium"/>
              </a:defRPr>
            </a:pPr>
            <a:r>
              <a:t>Target system</a:t>
            </a:r>
          </a:p>
          <a:p>
            <a:pPr marL="69850" indent="-139700">
              <a:defRPr sz="2800">
                <a:latin typeface="Helvetica Neue Medium"/>
                <a:ea typeface="Helvetica Neue Medium"/>
                <a:cs typeface="Helvetica Neue Medium"/>
                <a:sym typeface="Helvetica Neue Medium"/>
              </a:defRPr>
            </a:pPr>
            <a:r>
              <a:t>in the CCI</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Für s.7 Kopie.png"/>
          <p:cNvPicPr>
            <a:picLocks noChangeAspect="1"/>
          </p:cNvPicPr>
          <p:nvPr/>
        </p:nvPicPr>
        <p:blipFill>
          <a:blip r:embed="rId3">
            <a:extLst/>
          </a:blip>
          <a:srcRect t="7488" b="59660"/>
          <a:stretch>
            <a:fillRect/>
          </a:stretch>
        </p:blipFill>
        <p:spPr>
          <a:xfrm>
            <a:off x="682030" y="913209"/>
            <a:ext cx="10828135" cy="5031693"/>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WhatIsIt.jpg"/>
          <p:cNvPicPr>
            <a:picLocks noChangeAspect="1"/>
          </p:cNvPicPr>
          <p:nvPr/>
        </p:nvPicPr>
        <p:blipFill>
          <a:blip r:embed="rId3">
            <a:extLst/>
          </a:blip>
          <a:stretch>
            <a:fillRect/>
          </a:stretch>
        </p:blipFill>
        <p:spPr>
          <a:xfrm>
            <a:off x="3263849" y="1261914"/>
            <a:ext cx="5664302" cy="4804036"/>
          </a:xfrm>
          <a:prstGeom prst="rect">
            <a:avLst/>
          </a:prstGeom>
          <a:ln w="12700">
            <a:miter lim="400000"/>
          </a:ln>
        </p:spPr>
      </p:pic>
      <p:sp>
        <p:nvSpPr>
          <p:cNvPr id="221" name="Shape 221"/>
          <p:cNvSpPr/>
          <p:nvPr/>
        </p:nvSpPr>
        <p:spPr>
          <a:xfrm>
            <a:off x="7716128" y="4995153"/>
            <a:ext cx="1964492" cy="6988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000">
                <a:latin typeface="Futura Condensed"/>
                <a:ea typeface="Futura Condensed"/>
                <a:cs typeface="Futura Condensed"/>
                <a:sym typeface="Futura Condensed"/>
              </a:defRPr>
            </a:lvl1pPr>
          </a:lstStyle>
          <a:p>
            <a:r>
              <a:t>MARKETING</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11.png"/>
          <p:cNvPicPr>
            <a:picLocks noChangeAspect="1"/>
          </p:cNvPicPr>
          <p:nvPr/>
        </p:nvPicPr>
        <p:blipFill>
          <a:blip r:embed="rId3">
            <a:extLst/>
          </a:blip>
          <a:srcRect b="7677"/>
          <a:stretch>
            <a:fillRect/>
          </a:stretch>
        </p:blipFill>
        <p:spPr>
          <a:xfrm>
            <a:off x="4171007" y="152400"/>
            <a:ext cx="4592492" cy="6030240"/>
          </a:xfrm>
          <a:prstGeom prst="rect">
            <a:avLst/>
          </a:prstGeom>
          <a:ln w="12700">
            <a:miter lim="400000"/>
          </a:ln>
        </p:spPr>
      </p:pic>
      <p:sp>
        <p:nvSpPr>
          <p:cNvPr id="226" name="Shape 226"/>
          <p:cNvSpPr/>
          <p:nvPr/>
        </p:nvSpPr>
        <p:spPr>
          <a:xfrm>
            <a:off x="709849" y="2974468"/>
            <a:ext cx="3729901" cy="10361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800">
                <a:latin typeface="Helvetica Neue Medium"/>
                <a:ea typeface="Helvetica Neue Medium"/>
                <a:cs typeface="Helvetica Neue Medium"/>
                <a:sym typeface="Helvetica Neue Medium"/>
              </a:defRPr>
            </a:pPr>
            <a:r>
              <a:t>International</a:t>
            </a:r>
          </a:p>
          <a:p>
            <a:pPr marL="39687" indent="-79374">
              <a:defRPr sz="2800">
                <a:latin typeface="Helvetica Neue Medium"/>
                <a:ea typeface="Helvetica Neue Medium"/>
                <a:cs typeface="Helvetica Neue Medium"/>
                <a:sym typeface="Helvetica Neue Medium"/>
              </a:defRPr>
            </a:pPr>
            <a:r>
              <a:t>marketing plan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11-enhanced.jpeg"/>
          <p:cNvPicPr>
            <a:picLocks noChangeAspect="1"/>
          </p:cNvPicPr>
          <p:nvPr/>
        </p:nvPicPr>
        <p:blipFill>
          <a:blip r:embed="rId3">
            <a:extLst/>
          </a:blip>
          <a:srcRect l="25511" r="16766" b="92357"/>
          <a:stretch>
            <a:fillRect/>
          </a:stretch>
        </p:blipFill>
        <p:spPr>
          <a:xfrm>
            <a:off x="3303984" y="1263331"/>
            <a:ext cx="5584073" cy="1051560"/>
          </a:xfrm>
          <a:prstGeom prst="rect">
            <a:avLst/>
          </a:prstGeom>
          <a:ln w="12700">
            <a:miter lim="400000"/>
          </a:ln>
        </p:spPr>
      </p:pic>
      <p:graphicFrame>
        <p:nvGraphicFramePr>
          <p:cNvPr id="231" name="Table 231"/>
          <p:cNvGraphicFramePr/>
          <p:nvPr/>
        </p:nvGraphicFramePr>
        <p:xfrm>
          <a:off x="499085" y="3069971"/>
          <a:ext cx="11193830" cy="2746789"/>
        </p:xfrm>
        <a:graphic>
          <a:graphicData uri="http://schemas.openxmlformats.org/drawingml/2006/table">
            <a:tbl>
              <a:tblPr bandRow="1">
                <a:tableStyleId>{4C3C2611-4C71-4FC5-86AE-919BDF0F9419}</a:tableStyleId>
              </a:tblPr>
              <a:tblGrid>
                <a:gridCol w="11193830"/>
              </a:tblGrid>
              <a:tr h="656921">
                <a:tc>
                  <a:txBody>
                    <a:bodyPr/>
                    <a:lstStyle/>
                    <a:p>
                      <a:pPr marL="228600" indent="-228600" algn="l">
                        <a:spcBef>
                          <a:spcPts val="900"/>
                        </a:spcBef>
                        <a:defRPr sz="1800"/>
                      </a:pPr>
                      <a:r>
                        <a:rPr sz="2000">
                          <a:latin typeface="Helvetica Neue"/>
                          <a:ea typeface="Helvetica Neue"/>
                          <a:cs typeface="Helvetica Neue"/>
                          <a:sym typeface="Helvetica Neue"/>
                        </a:rPr>
                        <a:t>¬	An ultimate goal to which the rest of your target system must be subordinated!</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656921">
                <a:tc>
                  <a:txBody>
                    <a:bodyPr/>
                    <a:lstStyle/>
                    <a:p>
                      <a:pPr marL="228600" indent="-228600" algn="l">
                        <a:spcBef>
                          <a:spcPts val="900"/>
                        </a:spcBef>
                        <a:defRPr sz="1800"/>
                      </a:pPr>
                      <a:r>
                        <a:rPr sz="2000">
                          <a:latin typeface="Helvetica Neue"/>
                          <a:ea typeface="Helvetica Neue"/>
                          <a:cs typeface="Helvetica Neue"/>
                          <a:sym typeface="Helvetica Neue"/>
                        </a:rPr>
                        <a:t>¬	Determines the clear intention of your company.</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07345">
                <a:tc>
                  <a:txBody>
                    <a:bodyPr/>
                    <a:lstStyle/>
                    <a:p>
                      <a:pPr marL="228600" indent="-228600" algn="l">
                        <a:spcBef>
                          <a:spcPts val="900"/>
                        </a:spcBef>
                        <a:defRPr sz="2000">
                          <a:latin typeface="Helvetica Neue"/>
                          <a:ea typeface="Helvetica Neue"/>
                          <a:cs typeface="Helvetica Neue"/>
                          <a:sym typeface="Helvetica Neue"/>
                        </a:defRPr>
                      </a:pPr>
                      <a:r>
                        <a:t>¬	The purpose of your company is summarised in the so-called </a:t>
                      </a:r>
                      <a:r>
                        <a:rPr b="1" i="1">
                          <a:latin typeface="+mn-lt"/>
                          <a:ea typeface="+mn-ea"/>
                          <a:cs typeface="+mn-cs"/>
                          <a:sym typeface="Arial"/>
                        </a:rPr>
                        <a:t>mission statement</a:t>
                      </a:r>
                      <a:r>
                        <a:t>. </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r h="725602">
                <a:tc>
                  <a:txBody>
                    <a:bodyPr/>
                    <a:lstStyle/>
                    <a:p>
                      <a:pPr marL="228600" indent="-228600" algn="l">
                        <a:spcBef>
                          <a:spcPts val="900"/>
                        </a:spcBef>
                        <a:defRPr sz="2000">
                          <a:latin typeface="Helvetica Neue"/>
                          <a:ea typeface="Helvetica Neue"/>
                          <a:cs typeface="Helvetica Neue"/>
                          <a:sym typeface="Helvetica Neue"/>
                        </a:defRPr>
                      </a:pPr>
                      <a:r>
                        <a:t>¬	The </a:t>
                      </a:r>
                      <a:r>
                        <a:rPr b="1">
                          <a:latin typeface="+mn-lt"/>
                          <a:ea typeface="+mn-ea"/>
                          <a:cs typeface="+mn-cs"/>
                          <a:sym typeface="Arial"/>
                        </a:rPr>
                        <a:t>mission statement </a:t>
                      </a:r>
                      <a:r>
                        <a:t>must </a:t>
                      </a:r>
                      <a:r>
                        <a:rPr b="1" i="1">
                          <a:latin typeface="+mn-lt"/>
                          <a:ea typeface="+mn-ea"/>
                          <a:cs typeface="+mn-cs"/>
                          <a:sym typeface="Arial"/>
                        </a:rPr>
                        <a:t>be generally comprehensible and brief.</a:t>
                      </a:r>
                    </a:p>
                  </a:txBody>
                  <a:tcPr marL="63500" marR="63500" marT="0" marB="0" anchor="ctr" horzOverflow="overflow">
                    <a:lnL w="6350">
                      <a:solidFill>
                        <a:srgbClr val="ABCEEA"/>
                      </a:solidFill>
                      <a:miter lim="400000"/>
                    </a:lnL>
                    <a:lnR w="6350">
                      <a:solidFill>
                        <a:srgbClr val="ABCEEA"/>
                      </a:solidFill>
                      <a:miter lim="400000"/>
                    </a:lnR>
                    <a:lnT w="6350">
                      <a:solidFill>
                        <a:srgbClr val="ABCEEA"/>
                      </a:solidFill>
                      <a:miter lim="400000"/>
                    </a:lnT>
                    <a:lnB w="6350">
                      <a:solidFill>
                        <a:srgbClr val="ABCEEA"/>
                      </a:solidFill>
                      <a:miter lim="400000"/>
                    </a:lnB>
                  </a:tcPr>
                </a:tc>
              </a:tr>
            </a:tbl>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777583" y="1047008"/>
            <a:ext cx="5396661" cy="10361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800">
                <a:latin typeface="Helvetica Neue Medium"/>
                <a:ea typeface="Helvetica Neue Medium"/>
                <a:cs typeface="Helvetica Neue Medium"/>
                <a:sym typeface="Helvetica Neue Medium"/>
              </a:defRPr>
            </a:pPr>
            <a:r>
              <a:t>Mission Statement: </a:t>
            </a:r>
          </a:p>
          <a:p>
            <a:pPr>
              <a:defRPr sz="2800">
                <a:latin typeface="Helvetica Neue Medium"/>
                <a:ea typeface="Helvetica Neue Medium"/>
                <a:cs typeface="Helvetica Neue Medium"/>
                <a:sym typeface="Helvetica Neue Medium"/>
              </a:defRPr>
            </a:pPr>
            <a:r>
              <a:t>Examples</a:t>
            </a:r>
          </a:p>
        </p:txBody>
      </p:sp>
      <p:sp>
        <p:nvSpPr>
          <p:cNvPr id="236" name="Shape 236"/>
          <p:cNvSpPr/>
          <p:nvPr/>
        </p:nvSpPr>
        <p:spPr>
          <a:xfrm>
            <a:off x="1860532" y="2105950"/>
            <a:ext cx="8470936" cy="4134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400">
                <a:latin typeface="Helvetica Neue"/>
                <a:ea typeface="Helvetica Neue"/>
                <a:cs typeface="Helvetica Neue"/>
                <a:sym typeface="Helvetica Neue"/>
              </a:defRPr>
            </a:pPr>
            <a:r>
              <a:t>Pixar (Entertainment) “Pixar’s objective is to combine proprietary technology and world-class creative talent to develop computer-animated feature films with memorable characters and heartwarming stories that appeal to audiences of all ages.”</a:t>
            </a:r>
          </a:p>
          <a:p>
            <a:pPr>
              <a:defRPr sz="2400">
                <a:latin typeface="Helvetica Neue"/>
                <a:ea typeface="Helvetica Neue"/>
                <a:cs typeface="Helvetica Neue"/>
                <a:sym typeface="Helvetica Neue"/>
              </a:defRPr>
            </a:pPr>
            <a:endParaRPr/>
          </a:p>
          <a:p>
            <a:pPr marL="342900" indent="-342900">
              <a:buSzPct val="100000"/>
              <a:buFont typeface="Arial"/>
              <a:buChar char="•"/>
              <a:defRPr sz="2400">
                <a:latin typeface="Helvetica Neue"/>
                <a:ea typeface="Helvetica Neue"/>
                <a:cs typeface="Helvetica Neue"/>
                <a:sym typeface="Helvetica Neue"/>
              </a:defRPr>
            </a:pPr>
            <a:r>
              <a:t>BO-Design (Furniture Design) “Through passionate and persistent performance we make customised and coordinated design furniture and accessories affordable to the urban-minded customer.“</a:t>
            </a:r>
          </a:p>
        </p:txBody>
      </p:sp>
    </p:spTree>
  </p:cSld>
  <p:clrMapOvr>
    <a:masterClrMapping/>
  </p:clrMapOvr>
  <p:transition spd="slow"/>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Arial"/>
        <a:ea typeface="Arial"/>
        <a:cs typeface="Arial"/>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Arial"/>
        <a:ea typeface="Arial"/>
        <a:cs typeface="Arial"/>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1207</Words>
  <Application>Microsoft Macintosh PowerPoint</Application>
  <PresentationFormat>Breitbild</PresentationFormat>
  <Paragraphs>205</Paragraphs>
  <Slides>28</Slides>
  <Notes>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28</vt:i4>
      </vt:variant>
    </vt:vector>
  </HeadingPairs>
  <TitlesOfParts>
    <vt:vector size="39" baseType="lpstr">
      <vt:lpstr>Calibri</vt:lpstr>
      <vt:lpstr>Calibri Light</vt:lpstr>
      <vt:lpstr>Courier New</vt:lpstr>
      <vt:lpstr>Futura Condensed</vt:lpstr>
      <vt:lpstr>Helvetica</vt:lpstr>
      <vt:lpstr>Helvetica Light</vt:lpstr>
      <vt:lpstr>Helvetica Neue</vt:lpstr>
      <vt:lpstr>Helvetica Neue Medium</vt:lpstr>
      <vt:lpstr>Trebuchet MS</vt:lpstr>
      <vt:lpstr>Arial</vt:lpstr>
      <vt:lpstr>Tema di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Christiana Henke</cp:lastModifiedBy>
  <cp:revision>2</cp:revision>
  <dcterms:modified xsi:type="dcterms:W3CDTF">2018-02-06T16:17:38Z</dcterms:modified>
</cp:coreProperties>
</file>